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4520" r:id="rId3"/>
    <p:sldMasterId id="2147484532" r:id="rId4"/>
  </p:sldMasterIdLst>
  <p:notesMasterIdLst>
    <p:notesMasterId r:id="rId45"/>
  </p:notesMasterIdLst>
  <p:handoutMasterIdLst>
    <p:handoutMasterId r:id="rId46"/>
  </p:handoutMasterIdLst>
  <p:sldIdLst>
    <p:sldId id="332" r:id="rId5"/>
    <p:sldId id="355" r:id="rId6"/>
    <p:sldId id="356" r:id="rId7"/>
    <p:sldId id="357" r:id="rId8"/>
    <p:sldId id="303" r:id="rId9"/>
    <p:sldId id="334" r:id="rId10"/>
    <p:sldId id="358" r:id="rId11"/>
    <p:sldId id="338" r:id="rId12"/>
    <p:sldId id="359" r:id="rId13"/>
    <p:sldId id="340" r:id="rId14"/>
    <p:sldId id="341" r:id="rId15"/>
    <p:sldId id="342" r:id="rId16"/>
    <p:sldId id="311" r:id="rId17"/>
    <p:sldId id="326" r:id="rId18"/>
    <p:sldId id="343" r:id="rId19"/>
    <p:sldId id="344" r:id="rId20"/>
    <p:sldId id="345" r:id="rId21"/>
    <p:sldId id="372" r:id="rId22"/>
    <p:sldId id="373" r:id="rId23"/>
    <p:sldId id="360" r:id="rId24"/>
    <p:sldId id="371" r:id="rId25"/>
    <p:sldId id="347" r:id="rId26"/>
    <p:sldId id="374" r:id="rId27"/>
    <p:sldId id="375" r:id="rId28"/>
    <p:sldId id="361" r:id="rId29"/>
    <p:sldId id="368" r:id="rId30"/>
    <p:sldId id="370" r:id="rId31"/>
    <p:sldId id="376" r:id="rId32"/>
    <p:sldId id="377" r:id="rId33"/>
    <p:sldId id="378" r:id="rId34"/>
    <p:sldId id="383" r:id="rId35"/>
    <p:sldId id="384" r:id="rId36"/>
    <p:sldId id="385" r:id="rId37"/>
    <p:sldId id="381" r:id="rId38"/>
    <p:sldId id="382" r:id="rId39"/>
    <p:sldId id="380" r:id="rId40"/>
    <p:sldId id="379" r:id="rId41"/>
    <p:sldId id="369" r:id="rId42"/>
    <p:sldId id="301" r:id="rId43"/>
    <p:sldId id="302"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2D19"/>
    <a:srgbClr val="FFFFFF"/>
    <a:srgbClr val="BCD1E3"/>
    <a:srgbClr val="141E69"/>
    <a:srgbClr val="B9CDE1"/>
    <a:srgbClr val="BFD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4" autoAdjust="0"/>
    <p:restoredTop sz="79218" autoAdjust="0"/>
  </p:normalViewPr>
  <p:slideViewPr>
    <p:cSldViewPr>
      <p:cViewPr varScale="1">
        <p:scale>
          <a:sx n="58" d="100"/>
          <a:sy n="58" d="100"/>
        </p:scale>
        <p:origin x="-1680" y="-78"/>
      </p:cViewPr>
      <p:guideLst>
        <p:guide orient="horz"/>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B5982-0198-4FE0-8F68-2ACD4D859B3C}"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5C27C81E-F41C-4A06-A5CA-550B833C8201}">
      <dgm:prSet/>
      <dgm:spPr/>
      <dgm:t>
        <a:bodyPr/>
        <a:lstStyle/>
        <a:p>
          <a:pPr rtl="0"/>
          <a:r>
            <a:rPr lang="en-US" b="1" dirty="0" smtClean="0"/>
            <a:t>Gross patient service revenue</a:t>
          </a:r>
          <a:r>
            <a:rPr lang="en-US" dirty="0" smtClean="0"/>
            <a:t> – what hospitals would make if they were paid at the rates they charge</a:t>
          </a:r>
          <a:endParaRPr lang="en-US" dirty="0"/>
        </a:p>
      </dgm:t>
    </dgm:pt>
    <dgm:pt modelId="{3DE40933-4EFE-4DC5-9B89-017E2CEFB94B}" type="parTrans" cxnId="{5B3BB607-E1B8-4381-BAE6-8AE4F9B9411B}">
      <dgm:prSet/>
      <dgm:spPr/>
      <dgm:t>
        <a:bodyPr/>
        <a:lstStyle/>
        <a:p>
          <a:endParaRPr lang="en-US"/>
        </a:p>
      </dgm:t>
    </dgm:pt>
    <dgm:pt modelId="{8CD39729-1E0A-4073-9A79-8171678DDEAB}" type="sibTrans" cxnId="{5B3BB607-E1B8-4381-BAE6-8AE4F9B9411B}">
      <dgm:prSet/>
      <dgm:spPr/>
      <dgm:t>
        <a:bodyPr/>
        <a:lstStyle/>
        <a:p>
          <a:endParaRPr lang="en-US"/>
        </a:p>
      </dgm:t>
    </dgm:pt>
    <dgm:pt modelId="{C98EE131-D623-4B5B-9B1B-5C7C898B44A2}">
      <dgm:prSet custT="1"/>
      <dgm:spPr/>
      <dgm:t>
        <a:bodyPr/>
        <a:lstStyle/>
        <a:p>
          <a:pPr rtl="0"/>
          <a:r>
            <a:rPr lang="en-US" sz="1200" b="1" dirty="0" smtClean="0"/>
            <a:t>Charge = </a:t>
          </a:r>
          <a:r>
            <a:rPr lang="en-US" sz="1200" dirty="0" smtClean="0"/>
            <a:t> hospital’s “sticker price”</a:t>
          </a:r>
          <a:endParaRPr lang="en-US" sz="1200" dirty="0"/>
        </a:p>
      </dgm:t>
    </dgm:pt>
    <dgm:pt modelId="{851AD2B7-9A22-4134-BD10-AEAE5271FA0C}" type="parTrans" cxnId="{008ED84E-78AB-40C6-B628-2112B6451C43}">
      <dgm:prSet/>
      <dgm:spPr/>
      <dgm:t>
        <a:bodyPr/>
        <a:lstStyle/>
        <a:p>
          <a:endParaRPr lang="en-US"/>
        </a:p>
      </dgm:t>
    </dgm:pt>
    <dgm:pt modelId="{B4F3D3B7-00C1-4D03-A2EA-2D16EF680EE2}" type="sibTrans" cxnId="{008ED84E-78AB-40C6-B628-2112B6451C43}">
      <dgm:prSet/>
      <dgm:spPr/>
      <dgm:t>
        <a:bodyPr/>
        <a:lstStyle/>
        <a:p>
          <a:endParaRPr lang="en-US"/>
        </a:p>
      </dgm:t>
    </dgm:pt>
    <dgm:pt modelId="{B8E1D395-E82A-4204-80FE-D75A390BB64E}">
      <dgm:prSet custT="1"/>
      <dgm:spPr/>
      <dgm:t>
        <a:bodyPr/>
        <a:lstStyle/>
        <a:p>
          <a:pPr rtl="0"/>
          <a:r>
            <a:rPr lang="en-US" sz="1200" b="1" dirty="0" smtClean="0"/>
            <a:t>Cost =</a:t>
          </a:r>
          <a:r>
            <a:rPr lang="en-US" sz="1200" dirty="0" smtClean="0"/>
            <a:t> what the hospital spent to provide the service</a:t>
          </a:r>
          <a:endParaRPr lang="en-US" sz="1200" dirty="0"/>
        </a:p>
      </dgm:t>
    </dgm:pt>
    <dgm:pt modelId="{826F5842-A958-4055-B8CF-4BCCFD7051B1}" type="parTrans" cxnId="{598CA89E-6561-44BF-91AD-F24E5B19C38D}">
      <dgm:prSet/>
      <dgm:spPr/>
      <dgm:t>
        <a:bodyPr/>
        <a:lstStyle/>
        <a:p>
          <a:endParaRPr lang="en-US"/>
        </a:p>
      </dgm:t>
    </dgm:pt>
    <dgm:pt modelId="{4B77A53B-62DD-48CE-BA6A-E39306149C27}" type="sibTrans" cxnId="{598CA89E-6561-44BF-91AD-F24E5B19C38D}">
      <dgm:prSet/>
      <dgm:spPr/>
      <dgm:t>
        <a:bodyPr/>
        <a:lstStyle/>
        <a:p>
          <a:endParaRPr lang="en-US"/>
        </a:p>
      </dgm:t>
    </dgm:pt>
    <dgm:pt modelId="{BCFBDF4F-17C9-4EC0-BD72-C7A6E96BF7A4}">
      <dgm:prSet/>
      <dgm:spPr/>
      <dgm:t>
        <a:bodyPr/>
        <a:lstStyle/>
        <a:p>
          <a:pPr rtl="0"/>
          <a:r>
            <a:rPr lang="en-US" b="1" dirty="0" smtClean="0"/>
            <a:t>Net patient service revenue </a:t>
          </a:r>
          <a:r>
            <a:rPr lang="en-US" dirty="0" smtClean="0"/>
            <a:t>– what hospitals </a:t>
          </a:r>
          <a:r>
            <a:rPr lang="en-US" u="sng" dirty="0" smtClean="0"/>
            <a:t>actually</a:t>
          </a:r>
          <a:r>
            <a:rPr lang="en-US" dirty="0" smtClean="0"/>
            <a:t> collect, after subtracting:</a:t>
          </a:r>
          <a:endParaRPr lang="en-US" dirty="0"/>
        </a:p>
      </dgm:t>
    </dgm:pt>
    <dgm:pt modelId="{BC55EA8D-7EF3-4DF9-A1C4-BFC15591D5DA}" type="parTrans" cxnId="{58DE9483-C66B-407B-AD19-9B0C3DC1C132}">
      <dgm:prSet/>
      <dgm:spPr/>
      <dgm:t>
        <a:bodyPr/>
        <a:lstStyle/>
        <a:p>
          <a:endParaRPr lang="en-US"/>
        </a:p>
      </dgm:t>
    </dgm:pt>
    <dgm:pt modelId="{DB0BCB77-3D2B-459E-96DC-9C4CAEA0E9E5}" type="sibTrans" cxnId="{58DE9483-C66B-407B-AD19-9B0C3DC1C132}">
      <dgm:prSet/>
      <dgm:spPr/>
      <dgm:t>
        <a:bodyPr/>
        <a:lstStyle/>
        <a:p>
          <a:endParaRPr lang="en-US"/>
        </a:p>
      </dgm:t>
    </dgm:pt>
    <dgm:pt modelId="{5185F866-F65B-47F8-9F23-2D7613FA29A3}">
      <dgm:prSet/>
      <dgm:spPr/>
      <dgm:t>
        <a:bodyPr/>
        <a:lstStyle/>
        <a:p>
          <a:pPr rtl="0"/>
          <a:r>
            <a:rPr lang="en-US" b="1" dirty="0" smtClean="0"/>
            <a:t>Financial assistance (charity care) </a:t>
          </a:r>
          <a:r>
            <a:rPr lang="en-US" dirty="0" smtClean="0"/>
            <a:t>to patients unable to pay</a:t>
          </a:r>
          <a:endParaRPr lang="en-US" dirty="0"/>
        </a:p>
      </dgm:t>
    </dgm:pt>
    <dgm:pt modelId="{DD247261-4579-47E1-9545-5A61B557D277}" type="parTrans" cxnId="{F02ABCF3-D8D5-47A8-A2BB-FF72E4AF18DF}">
      <dgm:prSet/>
      <dgm:spPr/>
      <dgm:t>
        <a:bodyPr/>
        <a:lstStyle/>
        <a:p>
          <a:endParaRPr lang="en-US"/>
        </a:p>
      </dgm:t>
    </dgm:pt>
    <dgm:pt modelId="{98108CE1-AA99-4037-BE82-1257156D5D42}" type="sibTrans" cxnId="{F02ABCF3-D8D5-47A8-A2BB-FF72E4AF18DF}">
      <dgm:prSet/>
      <dgm:spPr/>
      <dgm:t>
        <a:bodyPr/>
        <a:lstStyle/>
        <a:p>
          <a:endParaRPr lang="en-US"/>
        </a:p>
      </dgm:t>
    </dgm:pt>
    <dgm:pt modelId="{5E0C8B9D-A901-4765-AA5C-E37080708C90}">
      <dgm:prSet/>
      <dgm:spPr/>
      <dgm:t>
        <a:bodyPr/>
        <a:lstStyle/>
        <a:p>
          <a:pPr rtl="0"/>
          <a:r>
            <a:rPr lang="en-US" b="1" dirty="0" smtClean="0"/>
            <a:t>Contractual rates </a:t>
          </a:r>
          <a:r>
            <a:rPr lang="en-US" dirty="0" smtClean="0"/>
            <a:t>negotiated with insurance companies, Medicare, Medicaid </a:t>
          </a:r>
          <a:endParaRPr lang="en-US" dirty="0"/>
        </a:p>
      </dgm:t>
    </dgm:pt>
    <dgm:pt modelId="{7E115E62-7840-44A9-AD3D-4DE205214C39}" type="parTrans" cxnId="{D988F3AD-7B53-4CF8-B3F7-A4A130F6CC4D}">
      <dgm:prSet/>
      <dgm:spPr/>
      <dgm:t>
        <a:bodyPr/>
        <a:lstStyle/>
        <a:p>
          <a:endParaRPr lang="en-US"/>
        </a:p>
      </dgm:t>
    </dgm:pt>
    <dgm:pt modelId="{E9162F52-3739-43BC-BF9C-A7B66AA3471B}" type="sibTrans" cxnId="{D988F3AD-7B53-4CF8-B3F7-A4A130F6CC4D}">
      <dgm:prSet/>
      <dgm:spPr/>
      <dgm:t>
        <a:bodyPr/>
        <a:lstStyle/>
        <a:p>
          <a:endParaRPr lang="en-US"/>
        </a:p>
      </dgm:t>
    </dgm:pt>
    <dgm:pt modelId="{84CCF41A-29EF-4080-AFBD-87419E7233B5}" type="pres">
      <dgm:prSet presAssocID="{075B5982-0198-4FE0-8F68-2ACD4D859B3C}" presName="diagram" presStyleCnt="0">
        <dgm:presLayoutVars>
          <dgm:chPref val="1"/>
          <dgm:dir/>
          <dgm:animOne val="branch"/>
          <dgm:animLvl val="lvl"/>
          <dgm:resizeHandles/>
        </dgm:presLayoutVars>
      </dgm:prSet>
      <dgm:spPr/>
      <dgm:t>
        <a:bodyPr/>
        <a:lstStyle/>
        <a:p>
          <a:endParaRPr lang="en-US"/>
        </a:p>
      </dgm:t>
    </dgm:pt>
    <dgm:pt modelId="{8834FB3A-350A-4DB6-B712-9FC894FD142D}" type="pres">
      <dgm:prSet presAssocID="{5C27C81E-F41C-4A06-A5CA-550B833C8201}" presName="root" presStyleCnt="0"/>
      <dgm:spPr/>
    </dgm:pt>
    <dgm:pt modelId="{20A616A0-EC03-4EDC-AE7F-908179AAA5EE}" type="pres">
      <dgm:prSet presAssocID="{5C27C81E-F41C-4A06-A5CA-550B833C8201}" presName="rootComposite" presStyleCnt="0"/>
      <dgm:spPr/>
    </dgm:pt>
    <dgm:pt modelId="{2518A0E5-E958-40BB-95A8-CE356EE0EFB5}" type="pres">
      <dgm:prSet presAssocID="{5C27C81E-F41C-4A06-A5CA-550B833C8201}" presName="rootText" presStyleLbl="node1" presStyleIdx="0" presStyleCnt="2" custScaleX="183682" custScaleY="190835" custLinFactNeighborX="-46573" custLinFactNeighborY="-91"/>
      <dgm:spPr/>
      <dgm:t>
        <a:bodyPr/>
        <a:lstStyle/>
        <a:p>
          <a:endParaRPr lang="en-US"/>
        </a:p>
      </dgm:t>
    </dgm:pt>
    <dgm:pt modelId="{B3207BE3-98F0-4DE2-881C-D8FF0AE2DAD5}" type="pres">
      <dgm:prSet presAssocID="{5C27C81E-F41C-4A06-A5CA-550B833C8201}" presName="rootConnector" presStyleLbl="node1" presStyleIdx="0" presStyleCnt="2"/>
      <dgm:spPr/>
      <dgm:t>
        <a:bodyPr/>
        <a:lstStyle/>
        <a:p>
          <a:endParaRPr lang="en-US"/>
        </a:p>
      </dgm:t>
    </dgm:pt>
    <dgm:pt modelId="{AFAED301-92DA-4B27-A528-695EF1365035}" type="pres">
      <dgm:prSet presAssocID="{5C27C81E-F41C-4A06-A5CA-550B833C8201}" presName="childShape" presStyleCnt="0"/>
      <dgm:spPr/>
    </dgm:pt>
    <dgm:pt modelId="{CDF452EA-FB21-4497-9CC7-3A6DCB556800}" type="pres">
      <dgm:prSet presAssocID="{851AD2B7-9A22-4134-BD10-AEAE5271FA0C}" presName="Name13" presStyleLbl="parChTrans1D2" presStyleIdx="0" presStyleCnt="4"/>
      <dgm:spPr/>
      <dgm:t>
        <a:bodyPr/>
        <a:lstStyle/>
        <a:p>
          <a:endParaRPr lang="en-US"/>
        </a:p>
      </dgm:t>
    </dgm:pt>
    <dgm:pt modelId="{847216C2-8B58-4E3B-9B9A-C1642C4F8842}" type="pres">
      <dgm:prSet presAssocID="{C98EE131-D623-4B5B-9B1B-5C7C898B44A2}" presName="childText" presStyleLbl="bgAcc1" presStyleIdx="0" presStyleCnt="4" custScaleY="143681" custLinFactNeighborX="-25875" custLinFactNeighborY="1499">
        <dgm:presLayoutVars>
          <dgm:bulletEnabled val="1"/>
        </dgm:presLayoutVars>
      </dgm:prSet>
      <dgm:spPr/>
      <dgm:t>
        <a:bodyPr/>
        <a:lstStyle/>
        <a:p>
          <a:endParaRPr lang="en-US"/>
        </a:p>
      </dgm:t>
    </dgm:pt>
    <dgm:pt modelId="{97CABA72-F1CB-4478-86DD-738CE1E2F209}" type="pres">
      <dgm:prSet presAssocID="{826F5842-A958-4055-B8CF-4BCCFD7051B1}" presName="Name13" presStyleLbl="parChTrans1D2" presStyleIdx="1" presStyleCnt="4"/>
      <dgm:spPr/>
      <dgm:t>
        <a:bodyPr/>
        <a:lstStyle/>
        <a:p>
          <a:endParaRPr lang="en-US"/>
        </a:p>
      </dgm:t>
    </dgm:pt>
    <dgm:pt modelId="{AF0ED561-E288-4C88-AF85-08CC95566DF5}" type="pres">
      <dgm:prSet presAssocID="{B8E1D395-E82A-4204-80FE-D75A390BB64E}" presName="childText" presStyleLbl="bgAcc1" presStyleIdx="1" presStyleCnt="4" custScaleX="129577">
        <dgm:presLayoutVars>
          <dgm:bulletEnabled val="1"/>
        </dgm:presLayoutVars>
      </dgm:prSet>
      <dgm:spPr/>
      <dgm:t>
        <a:bodyPr/>
        <a:lstStyle/>
        <a:p>
          <a:endParaRPr lang="en-US"/>
        </a:p>
      </dgm:t>
    </dgm:pt>
    <dgm:pt modelId="{5D0A863C-7E8F-4BE4-9D13-188578E20462}" type="pres">
      <dgm:prSet presAssocID="{BCFBDF4F-17C9-4EC0-BD72-C7A6E96BF7A4}" presName="root" presStyleCnt="0"/>
      <dgm:spPr/>
    </dgm:pt>
    <dgm:pt modelId="{3C9A165C-6677-4F8F-A5EF-6B51767D6E9B}" type="pres">
      <dgm:prSet presAssocID="{BCFBDF4F-17C9-4EC0-BD72-C7A6E96BF7A4}" presName="rootComposite" presStyleCnt="0"/>
      <dgm:spPr/>
    </dgm:pt>
    <dgm:pt modelId="{8690CB64-48C7-4AF4-A430-AF608C4CE224}" type="pres">
      <dgm:prSet presAssocID="{BCFBDF4F-17C9-4EC0-BD72-C7A6E96BF7A4}" presName="rootText" presStyleLbl="node1" presStyleIdx="1" presStyleCnt="2" custScaleX="156851" custScaleY="181643"/>
      <dgm:spPr/>
      <dgm:t>
        <a:bodyPr/>
        <a:lstStyle/>
        <a:p>
          <a:endParaRPr lang="en-US"/>
        </a:p>
      </dgm:t>
    </dgm:pt>
    <dgm:pt modelId="{E5CE1459-378A-4F6A-B8CD-D25F00C00823}" type="pres">
      <dgm:prSet presAssocID="{BCFBDF4F-17C9-4EC0-BD72-C7A6E96BF7A4}" presName="rootConnector" presStyleLbl="node1" presStyleIdx="1" presStyleCnt="2"/>
      <dgm:spPr/>
      <dgm:t>
        <a:bodyPr/>
        <a:lstStyle/>
        <a:p>
          <a:endParaRPr lang="en-US"/>
        </a:p>
      </dgm:t>
    </dgm:pt>
    <dgm:pt modelId="{210FB209-239B-4E74-A19E-EAD1D8B177EC}" type="pres">
      <dgm:prSet presAssocID="{BCFBDF4F-17C9-4EC0-BD72-C7A6E96BF7A4}" presName="childShape" presStyleCnt="0"/>
      <dgm:spPr/>
    </dgm:pt>
    <dgm:pt modelId="{683C3F6C-6A1C-4DBB-814A-9E6C056913D8}" type="pres">
      <dgm:prSet presAssocID="{DD247261-4579-47E1-9545-5A61B557D277}" presName="Name13" presStyleLbl="parChTrans1D2" presStyleIdx="2" presStyleCnt="4"/>
      <dgm:spPr/>
      <dgm:t>
        <a:bodyPr/>
        <a:lstStyle/>
        <a:p>
          <a:endParaRPr lang="en-US"/>
        </a:p>
      </dgm:t>
    </dgm:pt>
    <dgm:pt modelId="{87638029-6230-41CA-9AFC-D9316D1C75CA}" type="pres">
      <dgm:prSet presAssocID="{5185F866-F65B-47F8-9F23-2D7613FA29A3}" presName="childText" presStyleLbl="bgAcc1" presStyleIdx="2" presStyleCnt="4" custScaleX="139587">
        <dgm:presLayoutVars>
          <dgm:bulletEnabled val="1"/>
        </dgm:presLayoutVars>
      </dgm:prSet>
      <dgm:spPr/>
      <dgm:t>
        <a:bodyPr/>
        <a:lstStyle/>
        <a:p>
          <a:endParaRPr lang="en-US"/>
        </a:p>
      </dgm:t>
    </dgm:pt>
    <dgm:pt modelId="{1B280760-E294-45BB-8C14-8BB733DA1611}" type="pres">
      <dgm:prSet presAssocID="{7E115E62-7840-44A9-AD3D-4DE205214C39}" presName="Name13" presStyleLbl="parChTrans1D2" presStyleIdx="3" presStyleCnt="4"/>
      <dgm:spPr/>
      <dgm:t>
        <a:bodyPr/>
        <a:lstStyle/>
        <a:p>
          <a:endParaRPr lang="en-US"/>
        </a:p>
      </dgm:t>
    </dgm:pt>
    <dgm:pt modelId="{BAF9489F-B861-46E9-B382-C70AE04F89A1}" type="pres">
      <dgm:prSet presAssocID="{5E0C8B9D-A901-4765-AA5C-E37080708C90}" presName="childText" presStyleLbl="bgAcc1" presStyleIdx="3" presStyleCnt="4" custScaleX="156780">
        <dgm:presLayoutVars>
          <dgm:bulletEnabled val="1"/>
        </dgm:presLayoutVars>
      </dgm:prSet>
      <dgm:spPr/>
      <dgm:t>
        <a:bodyPr/>
        <a:lstStyle/>
        <a:p>
          <a:endParaRPr lang="en-US"/>
        </a:p>
      </dgm:t>
    </dgm:pt>
  </dgm:ptLst>
  <dgm:cxnLst>
    <dgm:cxn modelId="{9B4EDBFB-379B-47B5-9CB1-6C8D909825E8}" type="presOf" srcId="{7E115E62-7840-44A9-AD3D-4DE205214C39}" destId="{1B280760-E294-45BB-8C14-8BB733DA1611}" srcOrd="0" destOrd="0" presId="urn:microsoft.com/office/officeart/2005/8/layout/hierarchy3"/>
    <dgm:cxn modelId="{F02ABCF3-D8D5-47A8-A2BB-FF72E4AF18DF}" srcId="{BCFBDF4F-17C9-4EC0-BD72-C7A6E96BF7A4}" destId="{5185F866-F65B-47F8-9F23-2D7613FA29A3}" srcOrd="0" destOrd="0" parTransId="{DD247261-4579-47E1-9545-5A61B557D277}" sibTransId="{98108CE1-AA99-4037-BE82-1257156D5D42}"/>
    <dgm:cxn modelId="{5B3BB607-E1B8-4381-BAE6-8AE4F9B9411B}" srcId="{075B5982-0198-4FE0-8F68-2ACD4D859B3C}" destId="{5C27C81E-F41C-4A06-A5CA-550B833C8201}" srcOrd="0" destOrd="0" parTransId="{3DE40933-4EFE-4DC5-9B89-017E2CEFB94B}" sibTransId="{8CD39729-1E0A-4073-9A79-8171678DDEAB}"/>
    <dgm:cxn modelId="{17788C71-D30F-4F1B-B163-B31C6B4B2C4D}" type="presOf" srcId="{5185F866-F65B-47F8-9F23-2D7613FA29A3}" destId="{87638029-6230-41CA-9AFC-D9316D1C75CA}" srcOrd="0" destOrd="0" presId="urn:microsoft.com/office/officeart/2005/8/layout/hierarchy3"/>
    <dgm:cxn modelId="{AC547F1C-B088-497C-81D4-21B7054CBD83}" type="presOf" srcId="{DD247261-4579-47E1-9545-5A61B557D277}" destId="{683C3F6C-6A1C-4DBB-814A-9E6C056913D8}" srcOrd="0" destOrd="0" presId="urn:microsoft.com/office/officeart/2005/8/layout/hierarchy3"/>
    <dgm:cxn modelId="{AA83806A-B2C6-476C-8931-15C17BEBE9D1}" type="presOf" srcId="{B8E1D395-E82A-4204-80FE-D75A390BB64E}" destId="{AF0ED561-E288-4C88-AF85-08CC95566DF5}" srcOrd="0" destOrd="0" presId="urn:microsoft.com/office/officeart/2005/8/layout/hierarchy3"/>
    <dgm:cxn modelId="{463CC879-BA17-4F8B-ABC0-E4D1E06BA6B9}" type="presOf" srcId="{826F5842-A958-4055-B8CF-4BCCFD7051B1}" destId="{97CABA72-F1CB-4478-86DD-738CE1E2F209}" srcOrd="0" destOrd="0" presId="urn:microsoft.com/office/officeart/2005/8/layout/hierarchy3"/>
    <dgm:cxn modelId="{598CA89E-6561-44BF-91AD-F24E5B19C38D}" srcId="{5C27C81E-F41C-4A06-A5CA-550B833C8201}" destId="{B8E1D395-E82A-4204-80FE-D75A390BB64E}" srcOrd="1" destOrd="0" parTransId="{826F5842-A958-4055-B8CF-4BCCFD7051B1}" sibTransId="{4B77A53B-62DD-48CE-BA6A-E39306149C27}"/>
    <dgm:cxn modelId="{D988F3AD-7B53-4CF8-B3F7-A4A130F6CC4D}" srcId="{BCFBDF4F-17C9-4EC0-BD72-C7A6E96BF7A4}" destId="{5E0C8B9D-A901-4765-AA5C-E37080708C90}" srcOrd="1" destOrd="0" parTransId="{7E115E62-7840-44A9-AD3D-4DE205214C39}" sibTransId="{E9162F52-3739-43BC-BF9C-A7B66AA3471B}"/>
    <dgm:cxn modelId="{4D12669D-1D25-4812-AD67-1E9B1F6E7854}" type="presOf" srcId="{5E0C8B9D-A901-4765-AA5C-E37080708C90}" destId="{BAF9489F-B861-46E9-B382-C70AE04F89A1}" srcOrd="0" destOrd="0" presId="urn:microsoft.com/office/officeart/2005/8/layout/hierarchy3"/>
    <dgm:cxn modelId="{B4857F95-E283-4243-B33D-C67EF81E278E}" type="presOf" srcId="{5C27C81E-F41C-4A06-A5CA-550B833C8201}" destId="{2518A0E5-E958-40BB-95A8-CE356EE0EFB5}" srcOrd="0" destOrd="0" presId="urn:microsoft.com/office/officeart/2005/8/layout/hierarchy3"/>
    <dgm:cxn modelId="{CDB07AD1-01F6-42D1-A379-8D91EBACA00A}" type="presOf" srcId="{BCFBDF4F-17C9-4EC0-BD72-C7A6E96BF7A4}" destId="{E5CE1459-378A-4F6A-B8CD-D25F00C00823}" srcOrd="1" destOrd="0" presId="urn:microsoft.com/office/officeart/2005/8/layout/hierarchy3"/>
    <dgm:cxn modelId="{C320245B-68B5-40AE-8EAD-32D4B0D85EBE}" type="presOf" srcId="{075B5982-0198-4FE0-8F68-2ACD4D859B3C}" destId="{84CCF41A-29EF-4080-AFBD-87419E7233B5}" srcOrd="0" destOrd="0" presId="urn:microsoft.com/office/officeart/2005/8/layout/hierarchy3"/>
    <dgm:cxn modelId="{58DE9483-C66B-407B-AD19-9B0C3DC1C132}" srcId="{075B5982-0198-4FE0-8F68-2ACD4D859B3C}" destId="{BCFBDF4F-17C9-4EC0-BD72-C7A6E96BF7A4}" srcOrd="1" destOrd="0" parTransId="{BC55EA8D-7EF3-4DF9-A1C4-BFC15591D5DA}" sibTransId="{DB0BCB77-3D2B-459E-96DC-9C4CAEA0E9E5}"/>
    <dgm:cxn modelId="{7C91E9E7-15C4-42D5-921C-787F04982A17}" type="presOf" srcId="{C98EE131-D623-4B5B-9B1B-5C7C898B44A2}" destId="{847216C2-8B58-4E3B-9B9A-C1642C4F8842}" srcOrd="0" destOrd="0" presId="urn:microsoft.com/office/officeart/2005/8/layout/hierarchy3"/>
    <dgm:cxn modelId="{333A41AB-E8FA-4EDE-A0BA-DCBD67ECBBBB}" type="presOf" srcId="{851AD2B7-9A22-4134-BD10-AEAE5271FA0C}" destId="{CDF452EA-FB21-4497-9CC7-3A6DCB556800}" srcOrd="0" destOrd="0" presId="urn:microsoft.com/office/officeart/2005/8/layout/hierarchy3"/>
    <dgm:cxn modelId="{41929754-F7DB-4DFD-931A-D1BF6D12CE4D}" type="presOf" srcId="{BCFBDF4F-17C9-4EC0-BD72-C7A6E96BF7A4}" destId="{8690CB64-48C7-4AF4-A430-AF608C4CE224}" srcOrd="0" destOrd="0" presId="urn:microsoft.com/office/officeart/2005/8/layout/hierarchy3"/>
    <dgm:cxn modelId="{008ED84E-78AB-40C6-B628-2112B6451C43}" srcId="{5C27C81E-F41C-4A06-A5CA-550B833C8201}" destId="{C98EE131-D623-4B5B-9B1B-5C7C898B44A2}" srcOrd="0" destOrd="0" parTransId="{851AD2B7-9A22-4134-BD10-AEAE5271FA0C}" sibTransId="{B4F3D3B7-00C1-4D03-A2EA-2D16EF680EE2}"/>
    <dgm:cxn modelId="{E1395F54-5651-4CAB-BEBB-7303758E41B7}" type="presOf" srcId="{5C27C81E-F41C-4A06-A5CA-550B833C8201}" destId="{B3207BE3-98F0-4DE2-881C-D8FF0AE2DAD5}" srcOrd="1" destOrd="0" presId="urn:microsoft.com/office/officeart/2005/8/layout/hierarchy3"/>
    <dgm:cxn modelId="{8501BC1C-C381-4A43-918A-C46EC1047B72}" type="presParOf" srcId="{84CCF41A-29EF-4080-AFBD-87419E7233B5}" destId="{8834FB3A-350A-4DB6-B712-9FC894FD142D}" srcOrd="0" destOrd="0" presId="urn:microsoft.com/office/officeart/2005/8/layout/hierarchy3"/>
    <dgm:cxn modelId="{01654B04-2849-4E58-A225-A3C635968025}" type="presParOf" srcId="{8834FB3A-350A-4DB6-B712-9FC894FD142D}" destId="{20A616A0-EC03-4EDC-AE7F-908179AAA5EE}" srcOrd="0" destOrd="0" presId="urn:microsoft.com/office/officeart/2005/8/layout/hierarchy3"/>
    <dgm:cxn modelId="{40A7FC08-E3B3-4ACA-A548-631340A22ABE}" type="presParOf" srcId="{20A616A0-EC03-4EDC-AE7F-908179AAA5EE}" destId="{2518A0E5-E958-40BB-95A8-CE356EE0EFB5}" srcOrd="0" destOrd="0" presId="urn:microsoft.com/office/officeart/2005/8/layout/hierarchy3"/>
    <dgm:cxn modelId="{341AEF30-8CB1-418E-9D70-8D852D3D61FD}" type="presParOf" srcId="{20A616A0-EC03-4EDC-AE7F-908179AAA5EE}" destId="{B3207BE3-98F0-4DE2-881C-D8FF0AE2DAD5}" srcOrd="1" destOrd="0" presId="urn:microsoft.com/office/officeart/2005/8/layout/hierarchy3"/>
    <dgm:cxn modelId="{3AAA333E-6917-451D-9370-3799CA26259D}" type="presParOf" srcId="{8834FB3A-350A-4DB6-B712-9FC894FD142D}" destId="{AFAED301-92DA-4B27-A528-695EF1365035}" srcOrd="1" destOrd="0" presId="urn:microsoft.com/office/officeart/2005/8/layout/hierarchy3"/>
    <dgm:cxn modelId="{8D0411A4-3965-4144-A3D3-405A1478C83D}" type="presParOf" srcId="{AFAED301-92DA-4B27-A528-695EF1365035}" destId="{CDF452EA-FB21-4497-9CC7-3A6DCB556800}" srcOrd="0" destOrd="0" presId="urn:microsoft.com/office/officeart/2005/8/layout/hierarchy3"/>
    <dgm:cxn modelId="{DBEDD074-2C0D-4F1B-B14F-94AC7B5C0144}" type="presParOf" srcId="{AFAED301-92DA-4B27-A528-695EF1365035}" destId="{847216C2-8B58-4E3B-9B9A-C1642C4F8842}" srcOrd="1" destOrd="0" presId="urn:microsoft.com/office/officeart/2005/8/layout/hierarchy3"/>
    <dgm:cxn modelId="{7B64E721-2F87-4284-9248-C8554AC4697A}" type="presParOf" srcId="{AFAED301-92DA-4B27-A528-695EF1365035}" destId="{97CABA72-F1CB-4478-86DD-738CE1E2F209}" srcOrd="2" destOrd="0" presId="urn:microsoft.com/office/officeart/2005/8/layout/hierarchy3"/>
    <dgm:cxn modelId="{FD0BDF40-16F8-4DEC-9E91-51B49C792C04}" type="presParOf" srcId="{AFAED301-92DA-4B27-A528-695EF1365035}" destId="{AF0ED561-E288-4C88-AF85-08CC95566DF5}" srcOrd="3" destOrd="0" presId="urn:microsoft.com/office/officeart/2005/8/layout/hierarchy3"/>
    <dgm:cxn modelId="{BAD8A5FF-8197-460F-8C40-34EFD3EFA32A}" type="presParOf" srcId="{84CCF41A-29EF-4080-AFBD-87419E7233B5}" destId="{5D0A863C-7E8F-4BE4-9D13-188578E20462}" srcOrd="1" destOrd="0" presId="urn:microsoft.com/office/officeart/2005/8/layout/hierarchy3"/>
    <dgm:cxn modelId="{DA7D21A8-087E-4C7A-94B9-3DDA97A4E1FD}" type="presParOf" srcId="{5D0A863C-7E8F-4BE4-9D13-188578E20462}" destId="{3C9A165C-6677-4F8F-A5EF-6B51767D6E9B}" srcOrd="0" destOrd="0" presId="urn:microsoft.com/office/officeart/2005/8/layout/hierarchy3"/>
    <dgm:cxn modelId="{6CE06882-984C-4FF5-BD3E-224524C1C160}" type="presParOf" srcId="{3C9A165C-6677-4F8F-A5EF-6B51767D6E9B}" destId="{8690CB64-48C7-4AF4-A430-AF608C4CE224}" srcOrd="0" destOrd="0" presId="urn:microsoft.com/office/officeart/2005/8/layout/hierarchy3"/>
    <dgm:cxn modelId="{FB0B5250-75E4-43A9-85AD-AB5BA7F77A5E}" type="presParOf" srcId="{3C9A165C-6677-4F8F-A5EF-6B51767D6E9B}" destId="{E5CE1459-378A-4F6A-B8CD-D25F00C00823}" srcOrd="1" destOrd="0" presId="urn:microsoft.com/office/officeart/2005/8/layout/hierarchy3"/>
    <dgm:cxn modelId="{70C7928C-B26D-4023-92E6-6D1E424F1AA6}" type="presParOf" srcId="{5D0A863C-7E8F-4BE4-9D13-188578E20462}" destId="{210FB209-239B-4E74-A19E-EAD1D8B177EC}" srcOrd="1" destOrd="0" presId="urn:microsoft.com/office/officeart/2005/8/layout/hierarchy3"/>
    <dgm:cxn modelId="{486D9873-B589-427D-85B0-5A4C1C1F1BB7}" type="presParOf" srcId="{210FB209-239B-4E74-A19E-EAD1D8B177EC}" destId="{683C3F6C-6A1C-4DBB-814A-9E6C056913D8}" srcOrd="0" destOrd="0" presId="urn:microsoft.com/office/officeart/2005/8/layout/hierarchy3"/>
    <dgm:cxn modelId="{BC5B55D8-6BDD-4EE1-8F4C-395E5E2B0013}" type="presParOf" srcId="{210FB209-239B-4E74-A19E-EAD1D8B177EC}" destId="{87638029-6230-41CA-9AFC-D9316D1C75CA}" srcOrd="1" destOrd="0" presId="urn:microsoft.com/office/officeart/2005/8/layout/hierarchy3"/>
    <dgm:cxn modelId="{83A64A14-BD9B-4214-BB1E-0F1D846FE0B1}" type="presParOf" srcId="{210FB209-239B-4E74-A19E-EAD1D8B177EC}" destId="{1B280760-E294-45BB-8C14-8BB733DA1611}" srcOrd="2" destOrd="0" presId="urn:microsoft.com/office/officeart/2005/8/layout/hierarchy3"/>
    <dgm:cxn modelId="{54DBDBFB-CAD4-4D7E-8854-5DBA48F5E9A0}" type="presParOf" srcId="{210FB209-239B-4E74-A19E-EAD1D8B177EC}" destId="{BAF9489F-B861-46E9-B382-C70AE04F89A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15BB1-F922-44B9-AB7D-2100709DAF5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B6AEC0C-6104-4803-AB3F-DE128F15A703}">
      <dgm:prSet phldrT="[Text]"/>
      <dgm:spPr>
        <a:solidFill>
          <a:srgbClr val="FF0000"/>
        </a:solidFill>
      </dgm:spPr>
      <dgm:t>
        <a:bodyPr/>
        <a:lstStyle/>
        <a:p>
          <a:r>
            <a:rPr lang="en-US" dirty="0" smtClean="0"/>
            <a:t>Gather information about the community’s health</a:t>
          </a:r>
          <a:endParaRPr lang="en-US" dirty="0"/>
        </a:p>
      </dgm:t>
    </dgm:pt>
    <dgm:pt modelId="{AC52F168-D1EE-4EC7-B5AF-5B00D623F1D3}" type="parTrans" cxnId="{1B0E59B3-BBB9-415A-B25E-A35F8AFBCB04}">
      <dgm:prSet/>
      <dgm:spPr/>
      <dgm:t>
        <a:bodyPr/>
        <a:lstStyle/>
        <a:p>
          <a:endParaRPr lang="en-US"/>
        </a:p>
      </dgm:t>
    </dgm:pt>
    <dgm:pt modelId="{21657086-4FBF-431C-8566-7F456460FCBF}" type="sibTrans" cxnId="{1B0E59B3-BBB9-415A-B25E-A35F8AFBCB04}">
      <dgm:prSet/>
      <dgm:spPr/>
      <dgm:t>
        <a:bodyPr/>
        <a:lstStyle/>
        <a:p>
          <a:endParaRPr lang="en-US"/>
        </a:p>
      </dgm:t>
    </dgm:pt>
    <dgm:pt modelId="{09E882C5-B889-4381-B9A1-450BF7762DF2}">
      <dgm:prSet phldrT="[Text]"/>
      <dgm:spPr>
        <a:solidFill>
          <a:srgbClr val="7030A0"/>
        </a:solidFill>
      </dgm:spPr>
      <dgm:t>
        <a:bodyPr/>
        <a:lstStyle/>
        <a:p>
          <a:r>
            <a:rPr lang="en-US" dirty="0" smtClean="0"/>
            <a:t>Involve the community and public health</a:t>
          </a:r>
          <a:endParaRPr lang="en-US" dirty="0"/>
        </a:p>
      </dgm:t>
    </dgm:pt>
    <dgm:pt modelId="{DA66B3BA-F21A-42ED-A7C7-F18474CB897D}" type="parTrans" cxnId="{3110121C-41F8-42E3-8EE3-A273561E6BB6}">
      <dgm:prSet/>
      <dgm:spPr/>
      <dgm:t>
        <a:bodyPr/>
        <a:lstStyle/>
        <a:p>
          <a:endParaRPr lang="en-US"/>
        </a:p>
      </dgm:t>
    </dgm:pt>
    <dgm:pt modelId="{4845813B-1179-4E61-BF39-3AA567D3B9BC}" type="sibTrans" cxnId="{3110121C-41F8-42E3-8EE3-A273561E6BB6}">
      <dgm:prSet/>
      <dgm:spPr/>
      <dgm:t>
        <a:bodyPr/>
        <a:lstStyle/>
        <a:p>
          <a:endParaRPr lang="en-US"/>
        </a:p>
      </dgm:t>
    </dgm:pt>
    <dgm:pt modelId="{41A7606D-0569-42CB-8346-4C951C325B0F}">
      <dgm:prSet phldrT="[Text]"/>
      <dgm:spPr>
        <a:solidFill>
          <a:srgbClr val="00B050"/>
        </a:solidFill>
      </dgm:spPr>
      <dgm:t>
        <a:bodyPr/>
        <a:lstStyle/>
        <a:p>
          <a:r>
            <a:rPr lang="en-US" dirty="0" smtClean="0"/>
            <a:t>Prioritize what needs to address; publish assessment  report</a:t>
          </a:r>
          <a:endParaRPr lang="en-US" dirty="0"/>
        </a:p>
      </dgm:t>
    </dgm:pt>
    <dgm:pt modelId="{5D170D83-0822-4F37-BB07-32A98C1DFCB7}" type="parTrans" cxnId="{332BCB91-3861-406F-978B-8C77ED6CF7CC}">
      <dgm:prSet/>
      <dgm:spPr/>
      <dgm:t>
        <a:bodyPr/>
        <a:lstStyle/>
        <a:p>
          <a:endParaRPr lang="en-US"/>
        </a:p>
      </dgm:t>
    </dgm:pt>
    <dgm:pt modelId="{6C508989-8434-4D09-B19B-B970004D5E8D}" type="sibTrans" cxnId="{332BCB91-3861-406F-978B-8C77ED6CF7CC}">
      <dgm:prSet/>
      <dgm:spPr/>
      <dgm:t>
        <a:bodyPr/>
        <a:lstStyle/>
        <a:p>
          <a:endParaRPr lang="en-US"/>
        </a:p>
      </dgm:t>
    </dgm:pt>
    <dgm:pt modelId="{7196A011-6B2F-40A6-9CFA-7E81C7AA98F2}">
      <dgm:prSet phldrT="[Text]"/>
      <dgm:spPr>
        <a:solidFill>
          <a:srgbClr val="FF9900"/>
        </a:solidFill>
      </dgm:spPr>
      <dgm:t>
        <a:bodyPr/>
        <a:lstStyle/>
        <a:p>
          <a:r>
            <a:rPr lang="en-US" dirty="0" smtClean="0"/>
            <a:t>Implement programs and report yearly on progress</a:t>
          </a:r>
          <a:endParaRPr lang="en-US" dirty="0"/>
        </a:p>
      </dgm:t>
    </dgm:pt>
    <dgm:pt modelId="{FDE14551-16B9-4C0B-AF46-0FD5277F64B0}" type="parTrans" cxnId="{FA7C50CF-5DBE-4511-9A61-B706EA4D4244}">
      <dgm:prSet/>
      <dgm:spPr/>
      <dgm:t>
        <a:bodyPr/>
        <a:lstStyle/>
        <a:p>
          <a:endParaRPr lang="en-US"/>
        </a:p>
      </dgm:t>
    </dgm:pt>
    <dgm:pt modelId="{7B6AF6CD-6860-4BC4-84F4-7CE6DE2489F5}" type="sibTrans" cxnId="{FA7C50CF-5DBE-4511-9A61-B706EA4D4244}">
      <dgm:prSet/>
      <dgm:spPr/>
      <dgm:t>
        <a:bodyPr/>
        <a:lstStyle/>
        <a:p>
          <a:endParaRPr lang="en-US"/>
        </a:p>
      </dgm:t>
    </dgm:pt>
    <dgm:pt modelId="{190AB3EC-8C21-4EFA-995D-BB40A448277E}">
      <dgm:prSet phldrT="[Text]"/>
      <dgm:spPr>
        <a:solidFill>
          <a:schemeClr val="tx2">
            <a:lumMod val="60000"/>
            <a:lumOff val="40000"/>
          </a:schemeClr>
        </a:solidFill>
      </dgm:spPr>
      <dgm:t>
        <a:bodyPr/>
        <a:lstStyle/>
        <a:p>
          <a:r>
            <a:rPr lang="en-US" dirty="0" smtClean="0"/>
            <a:t>Evaluate Impact</a:t>
          </a:r>
          <a:endParaRPr lang="en-US" dirty="0"/>
        </a:p>
      </dgm:t>
    </dgm:pt>
    <dgm:pt modelId="{21E5DB8A-D569-4CD0-8DD5-2BC329546E17}" type="parTrans" cxnId="{F4DC47B3-CC92-4BE5-B47B-80AB21DDF5D9}">
      <dgm:prSet/>
      <dgm:spPr/>
      <dgm:t>
        <a:bodyPr/>
        <a:lstStyle/>
        <a:p>
          <a:endParaRPr lang="en-US"/>
        </a:p>
      </dgm:t>
    </dgm:pt>
    <dgm:pt modelId="{7366A163-9BCA-419C-B4B7-6008D790486C}" type="sibTrans" cxnId="{F4DC47B3-CC92-4BE5-B47B-80AB21DDF5D9}">
      <dgm:prSet/>
      <dgm:spPr/>
      <dgm:t>
        <a:bodyPr/>
        <a:lstStyle/>
        <a:p>
          <a:endParaRPr lang="en-US"/>
        </a:p>
      </dgm:t>
    </dgm:pt>
    <dgm:pt modelId="{FD5A1E7B-08BD-43D6-9758-9ED0BDE57471}">
      <dgm:prSet phldrT="[Text]"/>
      <dgm:spPr>
        <a:solidFill>
          <a:schemeClr val="accent2"/>
        </a:solidFill>
      </dgm:spPr>
      <dgm:t>
        <a:bodyPr/>
        <a:lstStyle/>
        <a:p>
          <a:r>
            <a:rPr lang="en-US" dirty="0" smtClean="0"/>
            <a:t>Define the community</a:t>
          </a:r>
          <a:endParaRPr lang="en-US" dirty="0"/>
        </a:p>
      </dgm:t>
    </dgm:pt>
    <dgm:pt modelId="{21618F10-E7D9-4DB4-AD8A-B37F49274170}" type="parTrans" cxnId="{AB84F9D5-370A-445C-A90A-1D0A74AA8F4E}">
      <dgm:prSet/>
      <dgm:spPr/>
      <dgm:t>
        <a:bodyPr/>
        <a:lstStyle/>
        <a:p>
          <a:endParaRPr lang="en-US"/>
        </a:p>
      </dgm:t>
    </dgm:pt>
    <dgm:pt modelId="{C7A7F316-CFC4-4466-BF0B-D68E59F804CD}" type="sibTrans" cxnId="{AB84F9D5-370A-445C-A90A-1D0A74AA8F4E}">
      <dgm:prSet/>
      <dgm:spPr/>
      <dgm:t>
        <a:bodyPr/>
        <a:lstStyle/>
        <a:p>
          <a:endParaRPr lang="en-US"/>
        </a:p>
      </dgm:t>
    </dgm:pt>
    <dgm:pt modelId="{885F6C0D-59B8-4D8B-BB84-D443C70974D0}" type="pres">
      <dgm:prSet presAssocID="{B8715BB1-F922-44B9-AB7D-2100709DAF55}" presName="cycle" presStyleCnt="0">
        <dgm:presLayoutVars>
          <dgm:dir/>
          <dgm:resizeHandles val="exact"/>
        </dgm:presLayoutVars>
      </dgm:prSet>
      <dgm:spPr/>
      <dgm:t>
        <a:bodyPr/>
        <a:lstStyle/>
        <a:p>
          <a:endParaRPr lang="en-US"/>
        </a:p>
      </dgm:t>
    </dgm:pt>
    <dgm:pt modelId="{503342AC-A539-4BA6-AE6D-349244B75AB4}" type="pres">
      <dgm:prSet presAssocID="{6B6AEC0C-6104-4803-AB3F-DE128F15A703}" presName="node" presStyleLbl="node1" presStyleIdx="0" presStyleCnt="6" custRadScaleRad="87917" custRadScaleInc="342672">
        <dgm:presLayoutVars>
          <dgm:bulletEnabled val="1"/>
        </dgm:presLayoutVars>
      </dgm:prSet>
      <dgm:spPr/>
      <dgm:t>
        <a:bodyPr/>
        <a:lstStyle/>
        <a:p>
          <a:endParaRPr lang="en-US"/>
        </a:p>
      </dgm:t>
    </dgm:pt>
    <dgm:pt modelId="{EF83AB0C-4E8B-459A-85D8-F21477A127EE}" type="pres">
      <dgm:prSet presAssocID="{6B6AEC0C-6104-4803-AB3F-DE128F15A703}" presName="spNode" presStyleCnt="0"/>
      <dgm:spPr/>
    </dgm:pt>
    <dgm:pt modelId="{591B2FC2-B238-4E17-A468-CA70BBA21C68}" type="pres">
      <dgm:prSet presAssocID="{21657086-4FBF-431C-8566-7F456460FCBF}" presName="sibTrans" presStyleLbl="sibTrans1D1" presStyleIdx="0" presStyleCnt="6"/>
      <dgm:spPr/>
      <dgm:t>
        <a:bodyPr/>
        <a:lstStyle/>
        <a:p>
          <a:endParaRPr lang="en-US"/>
        </a:p>
      </dgm:t>
    </dgm:pt>
    <dgm:pt modelId="{E7A9A0E9-583F-42DF-8849-F067AEED73BE}" type="pres">
      <dgm:prSet presAssocID="{09E882C5-B889-4381-B9A1-450BF7762DF2}" presName="node" presStyleLbl="node1" presStyleIdx="1" presStyleCnt="6" custRadScaleRad="105831" custRadScaleInc="332386">
        <dgm:presLayoutVars>
          <dgm:bulletEnabled val="1"/>
        </dgm:presLayoutVars>
      </dgm:prSet>
      <dgm:spPr/>
      <dgm:t>
        <a:bodyPr/>
        <a:lstStyle/>
        <a:p>
          <a:endParaRPr lang="en-US"/>
        </a:p>
      </dgm:t>
    </dgm:pt>
    <dgm:pt modelId="{84F61C77-60D1-4588-8B47-A082A2F8F99A}" type="pres">
      <dgm:prSet presAssocID="{09E882C5-B889-4381-B9A1-450BF7762DF2}" presName="spNode" presStyleCnt="0"/>
      <dgm:spPr/>
    </dgm:pt>
    <dgm:pt modelId="{9548B746-D812-4473-8415-BCEDA883CD2E}" type="pres">
      <dgm:prSet presAssocID="{4845813B-1179-4E61-BF39-3AA567D3B9BC}" presName="sibTrans" presStyleLbl="sibTrans1D1" presStyleIdx="1" presStyleCnt="6"/>
      <dgm:spPr/>
      <dgm:t>
        <a:bodyPr/>
        <a:lstStyle/>
        <a:p>
          <a:endParaRPr lang="en-US"/>
        </a:p>
      </dgm:t>
    </dgm:pt>
    <dgm:pt modelId="{67F0F0A0-54F8-4EA9-A5A5-B62CCF4C4555}" type="pres">
      <dgm:prSet presAssocID="{41A7606D-0569-42CB-8346-4C951C325B0F}" presName="node" presStyleLbl="node1" presStyleIdx="2" presStyleCnt="6" custRadScaleRad="98765" custRadScaleInc="329031">
        <dgm:presLayoutVars>
          <dgm:bulletEnabled val="1"/>
        </dgm:presLayoutVars>
      </dgm:prSet>
      <dgm:spPr/>
      <dgm:t>
        <a:bodyPr/>
        <a:lstStyle/>
        <a:p>
          <a:endParaRPr lang="en-US"/>
        </a:p>
      </dgm:t>
    </dgm:pt>
    <dgm:pt modelId="{E8E891F7-614A-415D-BD2C-A60151EC1E9D}" type="pres">
      <dgm:prSet presAssocID="{41A7606D-0569-42CB-8346-4C951C325B0F}" presName="spNode" presStyleCnt="0"/>
      <dgm:spPr/>
    </dgm:pt>
    <dgm:pt modelId="{38318479-AC6B-467D-AAE7-0FB0D46CFE92}" type="pres">
      <dgm:prSet presAssocID="{6C508989-8434-4D09-B19B-B970004D5E8D}" presName="sibTrans" presStyleLbl="sibTrans1D1" presStyleIdx="2" presStyleCnt="6"/>
      <dgm:spPr/>
      <dgm:t>
        <a:bodyPr/>
        <a:lstStyle/>
        <a:p>
          <a:endParaRPr lang="en-US"/>
        </a:p>
      </dgm:t>
    </dgm:pt>
    <dgm:pt modelId="{51AC4FF3-9906-4A9B-923E-12753F25AFB1}" type="pres">
      <dgm:prSet presAssocID="{7196A011-6B2F-40A6-9CFA-7E81C7AA98F2}" presName="node" presStyleLbl="node1" presStyleIdx="3" presStyleCnt="6" custRadScaleRad="109305" custRadScaleInc="321684">
        <dgm:presLayoutVars>
          <dgm:bulletEnabled val="1"/>
        </dgm:presLayoutVars>
      </dgm:prSet>
      <dgm:spPr/>
      <dgm:t>
        <a:bodyPr/>
        <a:lstStyle/>
        <a:p>
          <a:endParaRPr lang="en-US"/>
        </a:p>
      </dgm:t>
    </dgm:pt>
    <dgm:pt modelId="{FEBF47EE-716B-4C25-A726-748B42FD37AB}" type="pres">
      <dgm:prSet presAssocID="{7196A011-6B2F-40A6-9CFA-7E81C7AA98F2}" presName="spNode" presStyleCnt="0"/>
      <dgm:spPr/>
    </dgm:pt>
    <dgm:pt modelId="{26DB9102-A6B3-45A2-94A4-6BD4A919680C}" type="pres">
      <dgm:prSet presAssocID="{7B6AF6CD-6860-4BC4-84F4-7CE6DE2489F5}" presName="sibTrans" presStyleLbl="sibTrans1D1" presStyleIdx="3" presStyleCnt="6"/>
      <dgm:spPr/>
      <dgm:t>
        <a:bodyPr/>
        <a:lstStyle/>
        <a:p>
          <a:endParaRPr lang="en-US"/>
        </a:p>
      </dgm:t>
    </dgm:pt>
    <dgm:pt modelId="{3A9345FB-5CB8-476E-8810-997B97B7D37C}" type="pres">
      <dgm:prSet presAssocID="{190AB3EC-8C21-4EFA-995D-BB40A448277E}" presName="node" presStyleLbl="node1" presStyleIdx="4" presStyleCnt="6" custRadScaleRad="106765" custRadScaleInc="237691">
        <dgm:presLayoutVars>
          <dgm:bulletEnabled val="1"/>
        </dgm:presLayoutVars>
      </dgm:prSet>
      <dgm:spPr/>
      <dgm:t>
        <a:bodyPr/>
        <a:lstStyle/>
        <a:p>
          <a:endParaRPr lang="en-US"/>
        </a:p>
      </dgm:t>
    </dgm:pt>
    <dgm:pt modelId="{5D80CC13-DE53-4F3B-B418-691713882814}" type="pres">
      <dgm:prSet presAssocID="{190AB3EC-8C21-4EFA-995D-BB40A448277E}" presName="spNode" presStyleCnt="0"/>
      <dgm:spPr/>
    </dgm:pt>
    <dgm:pt modelId="{BCF13F46-E3A4-46AA-9313-D8F18CFD2462}" type="pres">
      <dgm:prSet presAssocID="{7366A163-9BCA-419C-B4B7-6008D790486C}" presName="sibTrans" presStyleLbl="sibTrans1D1" presStyleIdx="4" presStyleCnt="6"/>
      <dgm:spPr/>
      <dgm:t>
        <a:bodyPr/>
        <a:lstStyle/>
        <a:p>
          <a:endParaRPr lang="en-US"/>
        </a:p>
      </dgm:t>
    </dgm:pt>
    <dgm:pt modelId="{CBD61F0E-E835-40B8-AC25-22E737AF7494}" type="pres">
      <dgm:prSet presAssocID="{FD5A1E7B-08BD-43D6-9758-9ED0BDE57471}" presName="node" presStyleLbl="node1" presStyleIdx="5" presStyleCnt="6" custRadScaleRad="95000" custRadScaleInc="269815">
        <dgm:presLayoutVars>
          <dgm:bulletEnabled val="1"/>
        </dgm:presLayoutVars>
      </dgm:prSet>
      <dgm:spPr/>
      <dgm:t>
        <a:bodyPr/>
        <a:lstStyle/>
        <a:p>
          <a:endParaRPr lang="en-US"/>
        </a:p>
      </dgm:t>
    </dgm:pt>
    <dgm:pt modelId="{C88FBDE5-67AE-4B8B-A1E2-432769276DDB}" type="pres">
      <dgm:prSet presAssocID="{FD5A1E7B-08BD-43D6-9758-9ED0BDE57471}" presName="spNode" presStyleCnt="0"/>
      <dgm:spPr/>
    </dgm:pt>
    <dgm:pt modelId="{A747512F-31A0-46F0-9E87-4B282A3724DE}" type="pres">
      <dgm:prSet presAssocID="{C7A7F316-CFC4-4466-BF0B-D68E59F804CD}" presName="sibTrans" presStyleLbl="sibTrans1D1" presStyleIdx="5" presStyleCnt="6"/>
      <dgm:spPr/>
      <dgm:t>
        <a:bodyPr/>
        <a:lstStyle/>
        <a:p>
          <a:endParaRPr lang="en-US"/>
        </a:p>
      </dgm:t>
    </dgm:pt>
  </dgm:ptLst>
  <dgm:cxnLst>
    <dgm:cxn modelId="{903B3A2E-ED46-4093-8162-D6F1AAB3E269}" type="presOf" srcId="{7B6AF6CD-6860-4BC4-84F4-7CE6DE2489F5}" destId="{26DB9102-A6B3-45A2-94A4-6BD4A919680C}" srcOrd="0" destOrd="0" presId="urn:microsoft.com/office/officeart/2005/8/layout/cycle6"/>
    <dgm:cxn modelId="{FA7C50CF-5DBE-4511-9A61-B706EA4D4244}" srcId="{B8715BB1-F922-44B9-AB7D-2100709DAF55}" destId="{7196A011-6B2F-40A6-9CFA-7E81C7AA98F2}" srcOrd="3" destOrd="0" parTransId="{FDE14551-16B9-4C0B-AF46-0FD5277F64B0}" sibTransId="{7B6AF6CD-6860-4BC4-84F4-7CE6DE2489F5}"/>
    <dgm:cxn modelId="{84B9EF70-E08E-4AE7-B88F-2BA844876825}" type="presOf" srcId="{190AB3EC-8C21-4EFA-995D-BB40A448277E}" destId="{3A9345FB-5CB8-476E-8810-997B97B7D37C}" srcOrd="0" destOrd="0" presId="urn:microsoft.com/office/officeart/2005/8/layout/cycle6"/>
    <dgm:cxn modelId="{E8CD9C97-A176-43E0-8E9D-3C70E09CAF3D}" type="presOf" srcId="{FD5A1E7B-08BD-43D6-9758-9ED0BDE57471}" destId="{CBD61F0E-E835-40B8-AC25-22E737AF7494}" srcOrd="0" destOrd="0" presId="urn:microsoft.com/office/officeart/2005/8/layout/cycle6"/>
    <dgm:cxn modelId="{3110121C-41F8-42E3-8EE3-A273561E6BB6}" srcId="{B8715BB1-F922-44B9-AB7D-2100709DAF55}" destId="{09E882C5-B889-4381-B9A1-450BF7762DF2}" srcOrd="1" destOrd="0" parTransId="{DA66B3BA-F21A-42ED-A7C7-F18474CB897D}" sibTransId="{4845813B-1179-4E61-BF39-3AA567D3B9BC}"/>
    <dgm:cxn modelId="{1B0E59B3-BBB9-415A-B25E-A35F8AFBCB04}" srcId="{B8715BB1-F922-44B9-AB7D-2100709DAF55}" destId="{6B6AEC0C-6104-4803-AB3F-DE128F15A703}" srcOrd="0" destOrd="0" parTransId="{AC52F168-D1EE-4EC7-B5AF-5B00D623F1D3}" sibTransId="{21657086-4FBF-431C-8566-7F456460FCBF}"/>
    <dgm:cxn modelId="{906F57FA-6327-4AEF-86D1-4EABFA387373}" type="presOf" srcId="{41A7606D-0569-42CB-8346-4C951C325B0F}" destId="{67F0F0A0-54F8-4EA9-A5A5-B62CCF4C4555}" srcOrd="0" destOrd="0" presId="urn:microsoft.com/office/officeart/2005/8/layout/cycle6"/>
    <dgm:cxn modelId="{CD3A26A6-9283-4EAE-9CDB-05681C303F63}" type="presOf" srcId="{6C508989-8434-4D09-B19B-B970004D5E8D}" destId="{38318479-AC6B-467D-AAE7-0FB0D46CFE92}" srcOrd="0" destOrd="0" presId="urn:microsoft.com/office/officeart/2005/8/layout/cycle6"/>
    <dgm:cxn modelId="{63E4D745-CC87-444D-8EA6-2993433D9B0D}" type="presOf" srcId="{6B6AEC0C-6104-4803-AB3F-DE128F15A703}" destId="{503342AC-A539-4BA6-AE6D-349244B75AB4}" srcOrd="0" destOrd="0" presId="urn:microsoft.com/office/officeart/2005/8/layout/cycle6"/>
    <dgm:cxn modelId="{1AF1B83B-EDEC-41FC-9768-22B3144D1572}" type="presOf" srcId="{C7A7F316-CFC4-4466-BF0B-D68E59F804CD}" destId="{A747512F-31A0-46F0-9E87-4B282A3724DE}" srcOrd="0" destOrd="0" presId="urn:microsoft.com/office/officeart/2005/8/layout/cycle6"/>
    <dgm:cxn modelId="{332BCB91-3861-406F-978B-8C77ED6CF7CC}" srcId="{B8715BB1-F922-44B9-AB7D-2100709DAF55}" destId="{41A7606D-0569-42CB-8346-4C951C325B0F}" srcOrd="2" destOrd="0" parTransId="{5D170D83-0822-4F37-BB07-32A98C1DFCB7}" sibTransId="{6C508989-8434-4D09-B19B-B970004D5E8D}"/>
    <dgm:cxn modelId="{84C22BAE-9A99-437A-8264-0569A3104104}" type="presOf" srcId="{4845813B-1179-4E61-BF39-3AA567D3B9BC}" destId="{9548B746-D812-4473-8415-BCEDA883CD2E}" srcOrd="0" destOrd="0" presId="urn:microsoft.com/office/officeart/2005/8/layout/cycle6"/>
    <dgm:cxn modelId="{E3478B26-5B33-4531-B3BE-76F14AE6F1E7}" type="presOf" srcId="{7366A163-9BCA-419C-B4B7-6008D790486C}" destId="{BCF13F46-E3A4-46AA-9313-D8F18CFD2462}" srcOrd="0" destOrd="0" presId="urn:microsoft.com/office/officeart/2005/8/layout/cycle6"/>
    <dgm:cxn modelId="{EACC6C67-E8B1-48DD-8A5F-4566D9F7B023}" type="presOf" srcId="{09E882C5-B889-4381-B9A1-450BF7762DF2}" destId="{E7A9A0E9-583F-42DF-8849-F067AEED73BE}" srcOrd="0" destOrd="0" presId="urn:microsoft.com/office/officeart/2005/8/layout/cycle6"/>
    <dgm:cxn modelId="{AB84F9D5-370A-445C-A90A-1D0A74AA8F4E}" srcId="{B8715BB1-F922-44B9-AB7D-2100709DAF55}" destId="{FD5A1E7B-08BD-43D6-9758-9ED0BDE57471}" srcOrd="5" destOrd="0" parTransId="{21618F10-E7D9-4DB4-AD8A-B37F49274170}" sibTransId="{C7A7F316-CFC4-4466-BF0B-D68E59F804CD}"/>
    <dgm:cxn modelId="{A02A574B-F4E3-4AA9-84A3-A37DC16C9253}" type="presOf" srcId="{B8715BB1-F922-44B9-AB7D-2100709DAF55}" destId="{885F6C0D-59B8-4D8B-BB84-D443C70974D0}" srcOrd="0" destOrd="0" presId="urn:microsoft.com/office/officeart/2005/8/layout/cycle6"/>
    <dgm:cxn modelId="{C05F84A6-FDF6-4F1A-9BAB-9E50B903877D}" type="presOf" srcId="{21657086-4FBF-431C-8566-7F456460FCBF}" destId="{591B2FC2-B238-4E17-A468-CA70BBA21C68}" srcOrd="0" destOrd="0" presId="urn:microsoft.com/office/officeart/2005/8/layout/cycle6"/>
    <dgm:cxn modelId="{F4DC47B3-CC92-4BE5-B47B-80AB21DDF5D9}" srcId="{B8715BB1-F922-44B9-AB7D-2100709DAF55}" destId="{190AB3EC-8C21-4EFA-995D-BB40A448277E}" srcOrd="4" destOrd="0" parTransId="{21E5DB8A-D569-4CD0-8DD5-2BC329546E17}" sibTransId="{7366A163-9BCA-419C-B4B7-6008D790486C}"/>
    <dgm:cxn modelId="{5AD95A74-312F-4C77-8329-4CF68AAE10E9}" type="presOf" srcId="{7196A011-6B2F-40A6-9CFA-7E81C7AA98F2}" destId="{51AC4FF3-9906-4A9B-923E-12753F25AFB1}" srcOrd="0" destOrd="0" presId="urn:microsoft.com/office/officeart/2005/8/layout/cycle6"/>
    <dgm:cxn modelId="{EB07730C-1073-4C64-9602-F40EEE1D8145}" type="presParOf" srcId="{885F6C0D-59B8-4D8B-BB84-D443C70974D0}" destId="{503342AC-A539-4BA6-AE6D-349244B75AB4}" srcOrd="0" destOrd="0" presId="urn:microsoft.com/office/officeart/2005/8/layout/cycle6"/>
    <dgm:cxn modelId="{CF165393-3AA0-4837-B2AE-CC354EA3C117}" type="presParOf" srcId="{885F6C0D-59B8-4D8B-BB84-D443C70974D0}" destId="{EF83AB0C-4E8B-459A-85D8-F21477A127EE}" srcOrd="1" destOrd="0" presId="urn:microsoft.com/office/officeart/2005/8/layout/cycle6"/>
    <dgm:cxn modelId="{98202440-D837-46F4-B13D-588F91C65B35}" type="presParOf" srcId="{885F6C0D-59B8-4D8B-BB84-D443C70974D0}" destId="{591B2FC2-B238-4E17-A468-CA70BBA21C68}" srcOrd="2" destOrd="0" presId="urn:microsoft.com/office/officeart/2005/8/layout/cycle6"/>
    <dgm:cxn modelId="{5DE9D14A-CE80-48DD-B22C-22681025A534}" type="presParOf" srcId="{885F6C0D-59B8-4D8B-BB84-D443C70974D0}" destId="{E7A9A0E9-583F-42DF-8849-F067AEED73BE}" srcOrd="3" destOrd="0" presId="urn:microsoft.com/office/officeart/2005/8/layout/cycle6"/>
    <dgm:cxn modelId="{144D7911-6A44-461E-AC56-6638CF8F6B1F}" type="presParOf" srcId="{885F6C0D-59B8-4D8B-BB84-D443C70974D0}" destId="{84F61C77-60D1-4588-8B47-A082A2F8F99A}" srcOrd="4" destOrd="0" presId="urn:microsoft.com/office/officeart/2005/8/layout/cycle6"/>
    <dgm:cxn modelId="{BE1069B0-400F-4131-AF7A-8A829AEA9D72}" type="presParOf" srcId="{885F6C0D-59B8-4D8B-BB84-D443C70974D0}" destId="{9548B746-D812-4473-8415-BCEDA883CD2E}" srcOrd="5" destOrd="0" presId="urn:microsoft.com/office/officeart/2005/8/layout/cycle6"/>
    <dgm:cxn modelId="{F43E7265-C52E-423D-BEF4-16FCA65D7DF3}" type="presParOf" srcId="{885F6C0D-59B8-4D8B-BB84-D443C70974D0}" destId="{67F0F0A0-54F8-4EA9-A5A5-B62CCF4C4555}" srcOrd="6" destOrd="0" presId="urn:microsoft.com/office/officeart/2005/8/layout/cycle6"/>
    <dgm:cxn modelId="{39F5F141-FBE4-4A83-8D50-F575B26A057E}" type="presParOf" srcId="{885F6C0D-59B8-4D8B-BB84-D443C70974D0}" destId="{E8E891F7-614A-415D-BD2C-A60151EC1E9D}" srcOrd="7" destOrd="0" presId="urn:microsoft.com/office/officeart/2005/8/layout/cycle6"/>
    <dgm:cxn modelId="{DE3A5C65-C266-41F2-935A-FE831209038E}" type="presParOf" srcId="{885F6C0D-59B8-4D8B-BB84-D443C70974D0}" destId="{38318479-AC6B-467D-AAE7-0FB0D46CFE92}" srcOrd="8" destOrd="0" presId="urn:microsoft.com/office/officeart/2005/8/layout/cycle6"/>
    <dgm:cxn modelId="{C7F0247D-EDA6-405C-8D97-532818872D2F}" type="presParOf" srcId="{885F6C0D-59B8-4D8B-BB84-D443C70974D0}" destId="{51AC4FF3-9906-4A9B-923E-12753F25AFB1}" srcOrd="9" destOrd="0" presId="urn:microsoft.com/office/officeart/2005/8/layout/cycle6"/>
    <dgm:cxn modelId="{C379DCE1-BCE8-49EC-BDE4-33D62B6FD4D5}" type="presParOf" srcId="{885F6C0D-59B8-4D8B-BB84-D443C70974D0}" destId="{FEBF47EE-716B-4C25-A726-748B42FD37AB}" srcOrd="10" destOrd="0" presId="urn:microsoft.com/office/officeart/2005/8/layout/cycle6"/>
    <dgm:cxn modelId="{289AABC5-DB3D-4401-AC29-48A35A4BA5C7}" type="presParOf" srcId="{885F6C0D-59B8-4D8B-BB84-D443C70974D0}" destId="{26DB9102-A6B3-45A2-94A4-6BD4A919680C}" srcOrd="11" destOrd="0" presId="urn:microsoft.com/office/officeart/2005/8/layout/cycle6"/>
    <dgm:cxn modelId="{22A0934A-AE12-432A-A9FB-9D113164C9F6}" type="presParOf" srcId="{885F6C0D-59B8-4D8B-BB84-D443C70974D0}" destId="{3A9345FB-5CB8-476E-8810-997B97B7D37C}" srcOrd="12" destOrd="0" presId="urn:microsoft.com/office/officeart/2005/8/layout/cycle6"/>
    <dgm:cxn modelId="{34D91DF5-F1DE-44BE-BCBE-8FE8F5E729F6}" type="presParOf" srcId="{885F6C0D-59B8-4D8B-BB84-D443C70974D0}" destId="{5D80CC13-DE53-4F3B-B418-691713882814}" srcOrd="13" destOrd="0" presId="urn:microsoft.com/office/officeart/2005/8/layout/cycle6"/>
    <dgm:cxn modelId="{C8776EA9-06F7-49B9-B933-448824409130}" type="presParOf" srcId="{885F6C0D-59B8-4D8B-BB84-D443C70974D0}" destId="{BCF13F46-E3A4-46AA-9313-D8F18CFD2462}" srcOrd="14" destOrd="0" presId="urn:microsoft.com/office/officeart/2005/8/layout/cycle6"/>
    <dgm:cxn modelId="{22F9CD0F-6326-42D8-800D-90A1CF6878CD}" type="presParOf" srcId="{885F6C0D-59B8-4D8B-BB84-D443C70974D0}" destId="{CBD61F0E-E835-40B8-AC25-22E737AF7494}" srcOrd="15" destOrd="0" presId="urn:microsoft.com/office/officeart/2005/8/layout/cycle6"/>
    <dgm:cxn modelId="{C378B0FB-5EB8-4F58-8EE4-854E1ACBC751}" type="presParOf" srcId="{885F6C0D-59B8-4D8B-BB84-D443C70974D0}" destId="{C88FBDE5-67AE-4B8B-A1E2-432769276DDB}" srcOrd="16" destOrd="0" presId="urn:microsoft.com/office/officeart/2005/8/layout/cycle6"/>
    <dgm:cxn modelId="{2038376C-8C6F-4465-B9C3-F353C7B1F267}" type="presParOf" srcId="{885F6C0D-59B8-4D8B-BB84-D443C70974D0}" destId="{A747512F-31A0-46F0-9E87-4B282A3724DE}"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8A0E5-E958-40BB-95A8-CE356EE0EFB5}">
      <dsp:nvSpPr>
        <dsp:cNvPr id="0" name=""/>
        <dsp:cNvSpPr/>
      </dsp:nvSpPr>
      <dsp:spPr>
        <a:xfrm>
          <a:off x="166470" y="2"/>
          <a:ext cx="3174046" cy="16488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t>Gross patient service revenue</a:t>
          </a:r>
          <a:r>
            <a:rPr lang="en-US" sz="2000" kern="1200" dirty="0" smtClean="0"/>
            <a:t> – what hospitals would make if they were paid at the rates they charge</a:t>
          </a:r>
          <a:endParaRPr lang="en-US" sz="2000" kern="1200" dirty="0"/>
        </a:p>
      </dsp:txBody>
      <dsp:txXfrm>
        <a:off x="214762" y="48294"/>
        <a:ext cx="3077462" cy="1552241"/>
      </dsp:txXfrm>
    </dsp:sp>
    <dsp:sp modelId="{CDF452EA-FB21-4497-9CC7-3A6DCB556800}">
      <dsp:nvSpPr>
        <dsp:cNvPr id="0" name=""/>
        <dsp:cNvSpPr/>
      </dsp:nvSpPr>
      <dsp:spPr>
        <a:xfrm>
          <a:off x="483875" y="1648828"/>
          <a:ext cx="764493" cy="850445"/>
        </a:xfrm>
        <a:custGeom>
          <a:avLst/>
          <a:gdLst/>
          <a:ahLst/>
          <a:cxnLst/>
          <a:rect l="0" t="0" r="0" b="0"/>
          <a:pathLst>
            <a:path>
              <a:moveTo>
                <a:pt x="0" y="0"/>
              </a:moveTo>
              <a:lnTo>
                <a:pt x="0" y="850445"/>
              </a:lnTo>
              <a:lnTo>
                <a:pt x="764493" y="85044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216C2-8B58-4E3B-9B9A-C1642C4F8842}">
      <dsp:nvSpPr>
        <dsp:cNvPr id="0" name=""/>
        <dsp:cNvSpPr/>
      </dsp:nvSpPr>
      <dsp:spPr>
        <a:xfrm>
          <a:off x="1248368" y="1878567"/>
          <a:ext cx="1382409" cy="124141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t>Charge = </a:t>
          </a:r>
          <a:r>
            <a:rPr lang="en-US" sz="1200" kern="1200" dirty="0" smtClean="0"/>
            <a:t> hospital’s “sticker price”</a:t>
          </a:r>
          <a:endParaRPr lang="en-US" sz="1200" kern="1200" dirty="0"/>
        </a:p>
      </dsp:txBody>
      <dsp:txXfrm>
        <a:off x="1284728" y="1914927"/>
        <a:ext cx="1309689" cy="1168692"/>
      </dsp:txXfrm>
    </dsp:sp>
    <dsp:sp modelId="{97CABA72-F1CB-4478-86DD-738CE1E2F209}">
      <dsp:nvSpPr>
        <dsp:cNvPr id="0" name=""/>
        <dsp:cNvSpPr/>
      </dsp:nvSpPr>
      <dsp:spPr>
        <a:xfrm>
          <a:off x="483875" y="1648828"/>
          <a:ext cx="1122191" cy="2106204"/>
        </a:xfrm>
        <a:custGeom>
          <a:avLst/>
          <a:gdLst/>
          <a:ahLst/>
          <a:cxnLst/>
          <a:rect l="0" t="0" r="0" b="0"/>
          <a:pathLst>
            <a:path>
              <a:moveTo>
                <a:pt x="0" y="0"/>
              </a:moveTo>
              <a:lnTo>
                <a:pt x="0" y="2106204"/>
              </a:lnTo>
              <a:lnTo>
                <a:pt x="1122191" y="21062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ED561-E288-4C88-AF85-08CC95566DF5}">
      <dsp:nvSpPr>
        <dsp:cNvPr id="0" name=""/>
        <dsp:cNvSpPr/>
      </dsp:nvSpPr>
      <dsp:spPr>
        <a:xfrm>
          <a:off x="1606067" y="3323030"/>
          <a:ext cx="1791284" cy="8640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dirty="0" smtClean="0"/>
            <a:t>Cost =</a:t>
          </a:r>
          <a:r>
            <a:rPr lang="en-US" sz="1200" kern="1200" dirty="0" smtClean="0"/>
            <a:t> what the hospital spent to provide the service</a:t>
          </a:r>
          <a:endParaRPr lang="en-US" sz="1200" kern="1200" dirty="0"/>
        </a:p>
      </dsp:txBody>
      <dsp:txXfrm>
        <a:off x="1631373" y="3348336"/>
        <a:ext cx="1740672" cy="813393"/>
      </dsp:txXfrm>
    </dsp:sp>
    <dsp:sp modelId="{8690CB64-48C7-4AF4-A430-AF608C4CE224}">
      <dsp:nvSpPr>
        <dsp:cNvPr id="0" name=""/>
        <dsp:cNvSpPr/>
      </dsp:nvSpPr>
      <dsp:spPr>
        <a:xfrm>
          <a:off x="4577307" y="789"/>
          <a:ext cx="2710403" cy="156940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t>Net patient service revenue </a:t>
          </a:r>
          <a:r>
            <a:rPr lang="en-US" sz="2000" kern="1200" dirty="0" smtClean="0"/>
            <a:t>– what hospitals </a:t>
          </a:r>
          <a:r>
            <a:rPr lang="en-US" sz="2000" u="sng" kern="1200" dirty="0" smtClean="0"/>
            <a:t>actually</a:t>
          </a:r>
          <a:r>
            <a:rPr lang="en-US" sz="2000" kern="1200" dirty="0" smtClean="0"/>
            <a:t> collect, after subtracting:</a:t>
          </a:r>
          <a:endParaRPr lang="en-US" sz="2000" kern="1200" dirty="0"/>
        </a:p>
      </dsp:txBody>
      <dsp:txXfrm>
        <a:off x="4623273" y="46755"/>
        <a:ext cx="2618471" cy="1477474"/>
      </dsp:txXfrm>
    </dsp:sp>
    <dsp:sp modelId="{683C3F6C-6A1C-4DBB-814A-9E6C056913D8}">
      <dsp:nvSpPr>
        <dsp:cNvPr id="0" name=""/>
        <dsp:cNvSpPr/>
      </dsp:nvSpPr>
      <dsp:spPr>
        <a:xfrm>
          <a:off x="4848347" y="1570195"/>
          <a:ext cx="271040" cy="648004"/>
        </a:xfrm>
        <a:custGeom>
          <a:avLst/>
          <a:gdLst/>
          <a:ahLst/>
          <a:cxnLst/>
          <a:rect l="0" t="0" r="0" b="0"/>
          <a:pathLst>
            <a:path>
              <a:moveTo>
                <a:pt x="0" y="0"/>
              </a:moveTo>
              <a:lnTo>
                <a:pt x="0" y="648004"/>
              </a:lnTo>
              <a:lnTo>
                <a:pt x="271040" y="64800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38029-6230-41CA-9AFC-D9316D1C75CA}">
      <dsp:nvSpPr>
        <dsp:cNvPr id="0" name=""/>
        <dsp:cNvSpPr/>
      </dsp:nvSpPr>
      <dsp:spPr>
        <a:xfrm>
          <a:off x="5119388" y="1786196"/>
          <a:ext cx="1929663" cy="8640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b="1" kern="1200" dirty="0" smtClean="0"/>
            <a:t>Financial assistance (charity care) </a:t>
          </a:r>
          <a:r>
            <a:rPr lang="en-US" sz="1300" kern="1200" dirty="0" smtClean="0"/>
            <a:t>to patients unable to pay</a:t>
          </a:r>
          <a:endParaRPr lang="en-US" sz="1300" kern="1200" dirty="0"/>
        </a:p>
      </dsp:txBody>
      <dsp:txXfrm>
        <a:off x="5144694" y="1811502"/>
        <a:ext cx="1879051" cy="813393"/>
      </dsp:txXfrm>
    </dsp:sp>
    <dsp:sp modelId="{1B280760-E294-45BB-8C14-8BB733DA1611}">
      <dsp:nvSpPr>
        <dsp:cNvPr id="0" name=""/>
        <dsp:cNvSpPr/>
      </dsp:nvSpPr>
      <dsp:spPr>
        <a:xfrm>
          <a:off x="4848347" y="1570195"/>
          <a:ext cx="271040" cy="1728011"/>
        </a:xfrm>
        <a:custGeom>
          <a:avLst/>
          <a:gdLst/>
          <a:ahLst/>
          <a:cxnLst/>
          <a:rect l="0" t="0" r="0" b="0"/>
          <a:pathLst>
            <a:path>
              <a:moveTo>
                <a:pt x="0" y="0"/>
              </a:moveTo>
              <a:lnTo>
                <a:pt x="0" y="1728011"/>
              </a:lnTo>
              <a:lnTo>
                <a:pt x="271040" y="17280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9489F-B861-46E9-B382-C70AE04F89A1}">
      <dsp:nvSpPr>
        <dsp:cNvPr id="0" name=""/>
        <dsp:cNvSpPr/>
      </dsp:nvSpPr>
      <dsp:spPr>
        <a:xfrm>
          <a:off x="5119388" y="2866204"/>
          <a:ext cx="2167341" cy="86400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b="1" kern="1200" dirty="0" smtClean="0"/>
            <a:t>Contractual rates </a:t>
          </a:r>
          <a:r>
            <a:rPr lang="en-US" sz="1300" kern="1200" dirty="0" smtClean="0"/>
            <a:t>negotiated with insurance companies, Medicare, Medicaid </a:t>
          </a:r>
          <a:endParaRPr lang="en-US" sz="1300" kern="1200" dirty="0"/>
        </a:p>
      </dsp:txBody>
      <dsp:txXfrm>
        <a:off x="5144694" y="2891510"/>
        <a:ext cx="2116729" cy="813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342AC-A539-4BA6-AE6D-349244B75AB4}">
      <dsp:nvSpPr>
        <dsp:cNvPr id="0" name=""/>
        <dsp:cNvSpPr/>
      </dsp:nvSpPr>
      <dsp:spPr>
        <a:xfrm>
          <a:off x="5981689" y="1578771"/>
          <a:ext cx="1516819" cy="98593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Gather information about the community’s health</a:t>
          </a:r>
          <a:endParaRPr lang="en-US" sz="1200" kern="1200" dirty="0"/>
        </a:p>
      </dsp:txBody>
      <dsp:txXfrm>
        <a:off x="6029818" y="1626900"/>
        <a:ext cx="1420561" cy="889674"/>
      </dsp:txXfrm>
    </dsp:sp>
    <dsp:sp modelId="{591B2FC2-B238-4E17-A468-CA70BBA21C68}">
      <dsp:nvSpPr>
        <dsp:cNvPr id="0" name=""/>
        <dsp:cNvSpPr/>
      </dsp:nvSpPr>
      <dsp:spPr>
        <a:xfrm>
          <a:off x="2459298" y="1271846"/>
          <a:ext cx="4647825" cy="4647825"/>
        </a:xfrm>
        <a:custGeom>
          <a:avLst/>
          <a:gdLst/>
          <a:ahLst/>
          <a:cxnLst/>
          <a:rect l="0" t="0" r="0" b="0"/>
          <a:pathLst>
            <a:path>
              <a:moveTo>
                <a:pt x="4412076" y="1304037"/>
              </a:moveTo>
              <a:arcTo wR="2323912" hR="2323912" stAng="20038125" swAng="18289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A9A0E9-583F-42DF-8849-F067AEED73BE}">
      <dsp:nvSpPr>
        <dsp:cNvPr id="0" name=""/>
        <dsp:cNvSpPr/>
      </dsp:nvSpPr>
      <dsp:spPr>
        <a:xfrm>
          <a:off x="6057894" y="3788566"/>
          <a:ext cx="1516819" cy="985932"/>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Involve the community and public health</a:t>
          </a:r>
          <a:endParaRPr lang="en-US" sz="1200" kern="1200" dirty="0"/>
        </a:p>
      </dsp:txBody>
      <dsp:txXfrm>
        <a:off x="6106023" y="3836695"/>
        <a:ext cx="1420561" cy="889674"/>
      </dsp:txXfrm>
    </dsp:sp>
    <dsp:sp modelId="{9548B746-D812-4473-8415-BCEDA883CD2E}">
      <dsp:nvSpPr>
        <dsp:cNvPr id="0" name=""/>
        <dsp:cNvSpPr/>
      </dsp:nvSpPr>
      <dsp:spPr>
        <a:xfrm>
          <a:off x="2894342" y="410282"/>
          <a:ext cx="4647825" cy="4647825"/>
        </a:xfrm>
        <a:custGeom>
          <a:avLst/>
          <a:gdLst/>
          <a:ahLst/>
          <a:cxnLst/>
          <a:rect l="0" t="0" r="0" b="0"/>
          <a:pathLst>
            <a:path>
              <a:moveTo>
                <a:pt x="3427611" y="4369009"/>
              </a:moveTo>
              <a:arcTo wR="2323912" hR="2323912" stAng="3698708" swAng="146932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F0F0A0-54F8-4EA9-A5A5-B62CCF4C4555}">
      <dsp:nvSpPr>
        <dsp:cNvPr id="0" name=""/>
        <dsp:cNvSpPr/>
      </dsp:nvSpPr>
      <dsp:spPr>
        <a:xfrm>
          <a:off x="3848097" y="4609871"/>
          <a:ext cx="1516819" cy="98593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Prioritize what needs to address; publish assessment  report</a:t>
          </a:r>
          <a:endParaRPr lang="en-US" sz="1200" kern="1200" dirty="0"/>
        </a:p>
      </dsp:txBody>
      <dsp:txXfrm>
        <a:off x="3896226" y="4658000"/>
        <a:ext cx="1420561" cy="889674"/>
      </dsp:txXfrm>
    </dsp:sp>
    <dsp:sp modelId="{38318479-AC6B-467D-AAE7-0FB0D46CFE92}">
      <dsp:nvSpPr>
        <dsp:cNvPr id="0" name=""/>
        <dsp:cNvSpPr/>
      </dsp:nvSpPr>
      <dsp:spPr>
        <a:xfrm>
          <a:off x="2012745" y="293946"/>
          <a:ext cx="4647825" cy="4647825"/>
        </a:xfrm>
        <a:custGeom>
          <a:avLst/>
          <a:gdLst/>
          <a:ahLst/>
          <a:cxnLst/>
          <a:rect l="0" t="0" r="0" b="0"/>
          <a:pathLst>
            <a:path>
              <a:moveTo>
                <a:pt x="1824630" y="4593558"/>
              </a:moveTo>
              <a:arcTo wR="2323912" hR="2323912" stAng="6144388" swAng="16061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AC4FF3-9906-4A9B-923E-12753F25AFB1}">
      <dsp:nvSpPr>
        <dsp:cNvPr id="0" name=""/>
        <dsp:cNvSpPr/>
      </dsp:nvSpPr>
      <dsp:spPr>
        <a:xfrm>
          <a:off x="1790709" y="3426523"/>
          <a:ext cx="1516819" cy="985932"/>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Implement programs and report yearly on progress</a:t>
          </a:r>
          <a:endParaRPr lang="en-US" sz="1200" kern="1200" dirty="0"/>
        </a:p>
      </dsp:txBody>
      <dsp:txXfrm>
        <a:off x="1838838" y="3474652"/>
        <a:ext cx="1420561" cy="889674"/>
      </dsp:txXfrm>
    </dsp:sp>
    <dsp:sp modelId="{26DB9102-A6B3-45A2-94A4-6BD4A919680C}">
      <dsp:nvSpPr>
        <dsp:cNvPr id="0" name=""/>
        <dsp:cNvSpPr/>
      </dsp:nvSpPr>
      <dsp:spPr>
        <a:xfrm>
          <a:off x="2331121" y="667760"/>
          <a:ext cx="4647825" cy="4647825"/>
        </a:xfrm>
        <a:custGeom>
          <a:avLst/>
          <a:gdLst/>
          <a:ahLst/>
          <a:cxnLst/>
          <a:rect l="0" t="0" r="0" b="0"/>
          <a:pathLst>
            <a:path>
              <a:moveTo>
                <a:pt x="39450" y="2750294"/>
              </a:moveTo>
              <a:arcTo wR="2323912" hR="2323912" stAng="10165664" swAng="125681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9345FB-5CB8-476E-8810-997B97B7D37C}">
      <dsp:nvSpPr>
        <dsp:cNvPr id="0" name=""/>
        <dsp:cNvSpPr/>
      </dsp:nvSpPr>
      <dsp:spPr>
        <a:xfrm>
          <a:off x="1714496" y="1578767"/>
          <a:ext cx="1516819" cy="985932"/>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Evaluate Impact</a:t>
          </a:r>
          <a:endParaRPr lang="en-US" sz="1200" kern="1200" dirty="0"/>
        </a:p>
      </dsp:txBody>
      <dsp:txXfrm>
        <a:off x="1762625" y="1626896"/>
        <a:ext cx="1420561" cy="889674"/>
      </dsp:txXfrm>
    </dsp:sp>
    <dsp:sp modelId="{BCF13F46-E3A4-46AA-9313-D8F18CFD2462}">
      <dsp:nvSpPr>
        <dsp:cNvPr id="0" name=""/>
        <dsp:cNvSpPr/>
      </dsp:nvSpPr>
      <dsp:spPr>
        <a:xfrm>
          <a:off x="2132049" y="765492"/>
          <a:ext cx="4647825" cy="4647825"/>
        </a:xfrm>
        <a:custGeom>
          <a:avLst/>
          <a:gdLst/>
          <a:ahLst/>
          <a:cxnLst/>
          <a:rect l="0" t="0" r="0" b="0"/>
          <a:pathLst>
            <a:path>
              <a:moveTo>
                <a:pt x="566910" y="802889"/>
              </a:moveTo>
              <a:arcTo wR="2323912" hR="2323912" stAng="13252950" swAng="201699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D61F0E-E835-40B8-AC25-22E737AF7494}">
      <dsp:nvSpPr>
        <dsp:cNvPr id="0" name=""/>
        <dsp:cNvSpPr/>
      </dsp:nvSpPr>
      <dsp:spPr>
        <a:xfrm>
          <a:off x="3848103" y="130960"/>
          <a:ext cx="1516819" cy="98593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Define the community</a:t>
          </a:r>
          <a:endParaRPr lang="en-US" sz="1200" kern="1200" dirty="0"/>
        </a:p>
      </dsp:txBody>
      <dsp:txXfrm>
        <a:off x="3896232" y="179089"/>
        <a:ext cx="1420561" cy="889674"/>
      </dsp:txXfrm>
    </dsp:sp>
    <dsp:sp modelId="{A747512F-31A0-46F0-9E87-4B282A3724DE}">
      <dsp:nvSpPr>
        <dsp:cNvPr id="0" name=""/>
        <dsp:cNvSpPr/>
      </dsp:nvSpPr>
      <dsp:spPr>
        <a:xfrm>
          <a:off x="2183019" y="511128"/>
          <a:ext cx="4647825" cy="4647825"/>
        </a:xfrm>
        <a:custGeom>
          <a:avLst/>
          <a:gdLst/>
          <a:ahLst/>
          <a:cxnLst/>
          <a:rect l="0" t="0" r="0" b="0"/>
          <a:pathLst>
            <a:path>
              <a:moveTo>
                <a:pt x="3195095" y="169472"/>
              </a:moveTo>
              <a:arcTo wR="2323912" hR="2323912" stAng="17521004" swAng="20945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20B485-0B47-4A83-9C67-C385B22A2201}" type="datetimeFigureOut">
              <a:rPr lang="en-US" smtClean="0"/>
              <a:t>10/4/2016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6F67C0-C30D-46C9-94DA-9263296E5FD2}" type="slidenum">
              <a:rPr lang="en-US" smtClean="0"/>
              <a:t>‹#›</a:t>
            </a:fld>
            <a:endParaRPr lang="en-US"/>
          </a:p>
        </p:txBody>
      </p:sp>
    </p:spTree>
    <p:extLst>
      <p:ext uri="{BB962C8B-B14F-4D97-AF65-F5344CB8AC3E}">
        <p14:creationId xmlns:p14="http://schemas.microsoft.com/office/powerpoint/2010/main" val="206396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1C7FE1D-7374-4D9A-B36E-7CC6572D5A28}" type="datetimeFigureOut">
              <a:rPr lang="en-US"/>
              <a:pPr>
                <a:defRPr/>
              </a:pPr>
              <a:t>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5334607-DAAA-4D0B-ACC1-BE7958EBE2B0}" type="slidenum">
              <a:rPr lang="en-US"/>
              <a:pPr>
                <a:defRPr/>
              </a:pPr>
              <a:t>‹#›</a:t>
            </a:fld>
            <a:endParaRPr lang="en-US"/>
          </a:p>
        </p:txBody>
      </p:sp>
    </p:spTree>
    <p:extLst>
      <p:ext uri="{BB962C8B-B14F-4D97-AF65-F5344CB8AC3E}">
        <p14:creationId xmlns:p14="http://schemas.microsoft.com/office/powerpoint/2010/main" val="2033991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onsumerfinance.gov/about-us/blog/heres-how-medical-debt-hurts-your-credit-repor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43000" y="609600"/>
            <a:ext cx="4572000" cy="3429000"/>
          </a:xfrm>
          <a:noFill/>
          <a:ln>
            <a:solidFill>
              <a:srgbClr val="000000"/>
            </a:solidFill>
            <a:miter lim="800000"/>
            <a:headEnd/>
            <a:tailEnd/>
          </a:ln>
        </p:spPr>
      </p:sp>
      <p:sp>
        <p:nvSpPr>
          <p:cNvPr id="358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934A3D-C369-44FD-81B1-87E8AA5221E7}" type="slidenum">
              <a:rPr lang="en-US" smtClean="0">
                <a:solidFill>
                  <a:srgbClr val="000000"/>
                </a:solidFill>
              </a:rPr>
              <a:pPr fontAlgn="base">
                <a:spcBef>
                  <a:spcPct val="0"/>
                </a:spcBef>
                <a:spcAft>
                  <a:spcPct val="0"/>
                </a:spcAft>
              </a:pPr>
              <a:t>1</a:t>
            </a:fld>
            <a:endParaRPr lang="en-US"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057400" lvl="4" indent="-228600"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79375" eaLnBrk="1" hangingPunct="1">
              <a:lnSpc>
                <a:spcPct val="90000"/>
              </a:lnSpc>
              <a:spcBef>
                <a:spcPts val="325"/>
              </a:spcBef>
            </a:pPr>
            <a:endParaRPr lang="en-US" sz="800" b="1" dirty="0" smtClean="0">
              <a:solidFill>
                <a:srgbClr val="FF0000"/>
              </a:solidFill>
              <a:cs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mtClean="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mtClean="0">
                <a:ea typeface="ＭＳ Ｐゴシック" pitchFamily="34" charset="-128"/>
              </a:rPr>
              <a:t>Source: https://www.washingtonpost.com/investigations/drinks-junkets-and-jobs-how-the-insurance-industry-courts-state-commissioners/2016/10/02/1069e7a0-6add-11e6-99bf-f0cf3a6449a6_story.html</a:t>
            </a:r>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buFontTx/>
              <a:buChar char="•"/>
            </a:pPr>
            <a:endParaRPr lang="en-US"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buFontTx/>
              <a:buChar char="•"/>
            </a:pPr>
            <a:endParaRPr lang="en-US" smtClean="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buFontTx/>
              <a:buChar char="•"/>
            </a:pPr>
            <a:endParaRPr lang="en-US" smtClean="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79375" eaLnBrk="1" hangingPunct="1">
              <a:lnSpc>
                <a:spcPct val="90000"/>
              </a:lnSpc>
              <a:spcBef>
                <a:spcPts val="325"/>
              </a:spcBef>
            </a:pPr>
            <a:endParaRPr lang="en-US" sz="800" b="1" dirty="0" smtClean="0">
              <a:solidFill>
                <a:srgbClr val="FF0000"/>
              </a:solidFill>
              <a:cs typeface="Arial" charset="0"/>
              <a:sym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79375" eaLnBrk="1" hangingPunct="1">
              <a:lnSpc>
                <a:spcPct val="90000"/>
              </a:lnSpc>
              <a:spcBef>
                <a:spcPts val="325"/>
              </a:spcBef>
            </a:pPr>
            <a:endParaRPr lang="en-US" sz="800" b="1" dirty="0" smtClean="0">
              <a:solidFill>
                <a:srgbClr val="FF0000"/>
              </a:solidFill>
              <a:cs typeface="Arial" charset="0"/>
              <a:sym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buFontTx/>
              <a:buChar char="•"/>
            </a:pPr>
            <a:endParaRPr lang="en-US" smtClean="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79375" eaLnBrk="1" hangingPunct="1">
              <a:lnSpc>
                <a:spcPct val="90000"/>
              </a:lnSpc>
              <a:spcBef>
                <a:spcPts val="325"/>
              </a:spcBef>
            </a:pPr>
            <a:endParaRPr lang="en-US" sz="800" b="1" dirty="0" smtClean="0">
              <a:solidFill>
                <a:srgbClr val="FF0000"/>
              </a:solidFill>
              <a:cs typeface="Arial" charset="0"/>
              <a:sym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dirty="0" smtClean="0">
                <a:ea typeface="ＭＳ Ｐゴシック"/>
                <a:cs typeface="ＭＳ Ｐゴシック"/>
              </a:rPr>
              <a:t>Sources: </a:t>
            </a:r>
            <a:r>
              <a:rPr lang="en-US" dirty="0" err="1" smtClean="0">
                <a:ea typeface="ＭＳ Ｐゴシック"/>
                <a:cs typeface="ＭＳ Ｐゴシック"/>
              </a:rPr>
              <a:t>NerdWallet</a:t>
            </a:r>
            <a:r>
              <a:rPr lang="en-US" dirty="0" smtClean="0">
                <a:ea typeface="ＭＳ Ｐゴシック"/>
                <a:cs typeface="ＭＳ Ｐゴシック"/>
              </a:rPr>
              <a:t> analysis</a:t>
            </a:r>
            <a:r>
              <a:rPr lang="en-US" baseline="0" dirty="0" smtClean="0">
                <a:ea typeface="ＭＳ Ｐゴシック"/>
                <a:cs typeface="ＭＳ Ｐゴシック"/>
              </a:rPr>
              <a:t> of Ernst and Young 2014 report on third-party debt collection https://www.nerdwallet.com/blog/health/managing-medical-bills/medical-bills-debt-crisis/ </a:t>
            </a:r>
            <a:endParaRPr lang="en-US" dirty="0" smtClean="0">
              <a:ea typeface="ＭＳ Ｐゴシック"/>
              <a:cs typeface="ＭＳ Ｐゴシック"/>
            </a:endParaRPr>
          </a:p>
          <a:p>
            <a:pPr eaLnBrk="1" hangingPunct="1">
              <a:lnSpc>
                <a:spcPct val="80000"/>
              </a:lnSpc>
              <a:spcBef>
                <a:spcPct val="0"/>
              </a:spcBef>
            </a:pPr>
            <a:endParaRPr lang="en-US" dirty="0" smtClean="0">
              <a:ea typeface="ＭＳ Ｐゴシック"/>
              <a:cs typeface="ＭＳ Ｐゴシック"/>
            </a:endParaRPr>
          </a:p>
          <a:p>
            <a:pPr eaLnBrk="1" hangingPunct="1">
              <a:lnSpc>
                <a:spcPct val="80000"/>
              </a:lnSpc>
              <a:spcBef>
                <a:spcPct val="0"/>
              </a:spcBef>
            </a:pPr>
            <a:r>
              <a:rPr lang="en-US" dirty="0" smtClean="0">
                <a:ea typeface="ＭＳ Ｐゴシック"/>
                <a:cs typeface="ＭＳ Ｐゴシック"/>
              </a:rPr>
              <a:t>Stone, C. “Here’s How Medical Debt Hurts</a:t>
            </a:r>
            <a:r>
              <a:rPr lang="en-US" baseline="0" dirty="0" smtClean="0">
                <a:ea typeface="ＭＳ Ｐゴシック"/>
                <a:cs typeface="ＭＳ Ｐゴシック"/>
              </a:rPr>
              <a:t> Your Credit Report,” </a:t>
            </a:r>
            <a:r>
              <a:rPr lang="en-US" dirty="0" smtClean="0">
                <a:ea typeface="ＭＳ Ｐゴシック"/>
                <a:cs typeface="ＭＳ Ｐゴシック"/>
              </a:rPr>
              <a:t>Consumer Financial Protection Bureau (December</a:t>
            </a:r>
            <a:r>
              <a:rPr lang="en-US" baseline="0" dirty="0" smtClean="0">
                <a:ea typeface="ＭＳ Ｐゴシック"/>
                <a:cs typeface="ＭＳ Ｐゴシック"/>
              </a:rPr>
              <a:t> 11, 2014)</a:t>
            </a:r>
            <a:r>
              <a:rPr lang="en-US" dirty="0" smtClean="0">
                <a:ea typeface="ＭＳ Ｐゴシック"/>
                <a:cs typeface="ＭＳ Ｐゴシック"/>
              </a:rPr>
              <a:t>.</a:t>
            </a:r>
            <a:r>
              <a:rPr lang="en-US" baseline="0" dirty="0" smtClean="0">
                <a:ea typeface="ＭＳ Ｐゴシック"/>
                <a:cs typeface="ＭＳ Ｐゴシック"/>
              </a:rPr>
              <a:t> A</a:t>
            </a:r>
            <a:r>
              <a:rPr lang="en-US" dirty="0" smtClean="0">
                <a:ea typeface="ＭＳ Ｐゴシック"/>
                <a:cs typeface="ＭＳ Ｐゴシック"/>
              </a:rPr>
              <a:t>ccessed</a:t>
            </a:r>
            <a:r>
              <a:rPr lang="en-US" baseline="0" dirty="0" smtClean="0">
                <a:ea typeface="ＭＳ Ｐゴシック"/>
                <a:cs typeface="ＭＳ Ｐゴシック"/>
              </a:rPr>
              <a:t> May 24, 2016 at </a:t>
            </a:r>
            <a:r>
              <a:rPr lang="en-US" sz="1200" u="sng" kern="1200" dirty="0" smtClean="0">
                <a:solidFill>
                  <a:schemeClr val="tx1"/>
                </a:solidFill>
                <a:effectLst/>
                <a:latin typeface="+mn-lt"/>
                <a:ea typeface="+mn-ea"/>
                <a:cs typeface="+mn-cs"/>
                <a:hlinkClick r:id="rId3"/>
              </a:rPr>
              <a:t>http://www.consumerfinance.gov/about-us/blog/heres-how-medical-debt-hurts-your-credit-report/</a:t>
            </a:r>
            <a:r>
              <a:rPr lang="en-US" sz="1200" u="sng" kern="1200" dirty="0" smtClean="0">
                <a:solidFill>
                  <a:schemeClr val="tx1"/>
                </a:solidFill>
                <a:effectLst/>
                <a:latin typeface="+mn-lt"/>
                <a:ea typeface="+mn-ea"/>
                <a:cs typeface="+mn-cs"/>
              </a:rPr>
              <a:t>. </a:t>
            </a:r>
          </a:p>
          <a:p>
            <a:pPr eaLnBrk="1" hangingPunct="1">
              <a:lnSpc>
                <a:spcPct val="80000"/>
              </a:lnSpc>
              <a:spcBef>
                <a:spcPct val="0"/>
              </a:spcBef>
            </a:pPr>
            <a:r>
              <a:rPr lang="en-US" sz="1200" u="none" kern="1200" dirty="0" smtClean="0">
                <a:solidFill>
                  <a:schemeClr val="tx1"/>
                </a:solidFill>
                <a:effectLst/>
                <a:latin typeface="+mn-lt"/>
                <a:ea typeface="+mn-ea"/>
                <a:cs typeface="+mn-cs"/>
              </a:rPr>
              <a:t>Cohen,</a:t>
            </a:r>
            <a:r>
              <a:rPr lang="en-US" sz="1200" u="none" kern="1200" baseline="0" dirty="0" smtClean="0">
                <a:solidFill>
                  <a:schemeClr val="tx1"/>
                </a:solidFill>
                <a:effectLst/>
                <a:latin typeface="+mn-lt"/>
                <a:ea typeface="+mn-ea"/>
                <a:cs typeface="+mn-cs"/>
              </a:rPr>
              <a:t> R. and </a:t>
            </a:r>
            <a:r>
              <a:rPr lang="en-US" sz="1200" u="none" kern="1200" baseline="0" dirty="0" err="1" smtClean="0">
                <a:solidFill>
                  <a:schemeClr val="tx1"/>
                </a:solidFill>
                <a:effectLst/>
                <a:latin typeface="+mn-lt"/>
                <a:ea typeface="+mn-ea"/>
                <a:cs typeface="+mn-cs"/>
              </a:rPr>
              <a:t>Kirzinger</a:t>
            </a:r>
            <a:r>
              <a:rPr lang="en-US" sz="1200" u="none" kern="1200" baseline="0" dirty="0" smtClean="0">
                <a:solidFill>
                  <a:schemeClr val="tx1"/>
                </a:solidFill>
                <a:effectLst/>
                <a:latin typeface="+mn-lt"/>
                <a:ea typeface="+mn-ea"/>
                <a:cs typeface="+mn-cs"/>
              </a:rPr>
              <a:t>, W. “Financial Burden of Medical Care: A Family Perspective,” Centers for Disease Control and Prevention; NCHS Data Brief No. 142, January 2014. Accessed May 24, 2016 at http://www.cdc.gov/nchs/products/databriefs/db142.htm.</a:t>
            </a:r>
          </a:p>
          <a:p>
            <a:pPr eaLnBrk="1" hangingPunct="1">
              <a:lnSpc>
                <a:spcPct val="80000"/>
              </a:lnSpc>
              <a:spcBef>
                <a:spcPct val="0"/>
              </a:spcBef>
            </a:pPr>
            <a:r>
              <a:rPr lang="en-US" sz="1200" u="none" kern="1200" dirty="0" smtClean="0">
                <a:solidFill>
                  <a:schemeClr val="tx1"/>
                </a:solidFill>
                <a:effectLst/>
                <a:latin typeface="+mn-lt"/>
                <a:ea typeface="+mn-ea"/>
                <a:cs typeface="+mn-cs"/>
              </a:rPr>
              <a:t>Evans, M. “More Underinsured</a:t>
            </a:r>
            <a:r>
              <a:rPr lang="en-US" sz="1200" u="none" kern="1200" baseline="0" dirty="0" smtClean="0">
                <a:solidFill>
                  <a:schemeClr val="tx1"/>
                </a:solidFill>
                <a:effectLst/>
                <a:latin typeface="+mn-lt"/>
                <a:ea typeface="+mn-ea"/>
                <a:cs typeface="+mn-cs"/>
              </a:rPr>
              <a:t> as High Deductibles Proliferate,” </a:t>
            </a:r>
            <a:r>
              <a:rPr lang="en-US" sz="1200" i="1" u="none" kern="1200" baseline="0" dirty="0" smtClean="0">
                <a:solidFill>
                  <a:schemeClr val="tx1"/>
                </a:solidFill>
                <a:effectLst/>
                <a:latin typeface="+mn-lt"/>
                <a:ea typeface="+mn-ea"/>
                <a:cs typeface="+mn-cs"/>
              </a:rPr>
              <a:t>Modern Healthcare </a:t>
            </a:r>
            <a:r>
              <a:rPr lang="en-US" sz="1200" i="0" u="none" kern="1200" baseline="0" dirty="0" smtClean="0">
                <a:solidFill>
                  <a:schemeClr val="tx1"/>
                </a:solidFill>
                <a:effectLst/>
                <a:latin typeface="+mn-lt"/>
                <a:ea typeface="+mn-ea"/>
                <a:cs typeface="+mn-cs"/>
              </a:rPr>
              <a:t>(May 20,2015). Accessed May 24, 2016 at http://www.modernhealthcare.com/article/20150520/NEWS/150519878?utm_source=modernhealthcare&amp;utm_medium=email&amp;utm_content=externalURL&amp;utm_campaign=am. </a:t>
            </a:r>
            <a:endParaRPr lang="en-US" sz="1200" u="none" kern="1200" dirty="0" smtClean="0">
              <a:solidFill>
                <a:schemeClr val="tx1"/>
              </a:solidFill>
              <a:effectLst/>
              <a:latin typeface="+mn-lt"/>
              <a:ea typeface="+mn-ea"/>
              <a:cs typeface="+mn-cs"/>
            </a:endParaRPr>
          </a:p>
          <a:p>
            <a:pPr eaLnBrk="1" hangingPunct="1">
              <a:lnSpc>
                <a:spcPct val="80000"/>
              </a:lnSpc>
              <a:spcBef>
                <a:spcPct val="0"/>
              </a:spcBef>
            </a:pPr>
            <a:r>
              <a:rPr lang="en-US" sz="1200" kern="1200" dirty="0" smtClean="0">
                <a:solidFill>
                  <a:schemeClr val="tx1"/>
                </a:solidFill>
                <a:effectLst/>
                <a:latin typeface="+mn-lt"/>
                <a:ea typeface="+mn-ea"/>
                <a:cs typeface="+mn-cs"/>
              </a:rPr>
              <a:t> </a:t>
            </a:r>
            <a:endParaRPr lang="en-US" dirty="0" smtClean="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buFontTx/>
              <a:buNone/>
            </a:pPr>
            <a:r>
              <a:rPr lang="en-US" dirty="0" smtClean="0">
                <a:ea typeface="ＭＳ Ｐゴシック"/>
                <a:cs typeface="ＭＳ Ｐゴシック"/>
              </a:rPr>
              <a:t>Source: </a:t>
            </a:r>
            <a:r>
              <a:rPr lang="en-US" dirty="0" err="1" smtClean="0">
                <a:ea typeface="ＭＳ Ｐゴシック"/>
                <a:cs typeface="ＭＳ Ｐゴシック"/>
              </a:rPr>
              <a:t>Jost</a:t>
            </a:r>
            <a:r>
              <a:rPr lang="en-US" dirty="0" smtClean="0">
                <a:ea typeface="ＭＳ Ｐゴシック"/>
                <a:cs typeface="ＭＳ Ｐゴシック"/>
              </a:rPr>
              <a:t>, T. “Affordability: The Most Urgent</a:t>
            </a:r>
            <a:r>
              <a:rPr lang="en-US" baseline="0" dirty="0" smtClean="0">
                <a:ea typeface="ＭＳ Ｐゴシック"/>
                <a:cs typeface="ＭＳ Ｐゴシック"/>
              </a:rPr>
              <a:t> Health Reform Issue for Ordinary Americans,” </a:t>
            </a:r>
            <a:r>
              <a:rPr lang="en-US" i="1" baseline="0" dirty="0" smtClean="0">
                <a:ea typeface="ＭＳ Ｐゴシック"/>
                <a:cs typeface="ＭＳ Ｐゴシック"/>
              </a:rPr>
              <a:t>Health Affairs </a:t>
            </a:r>
            <a:r>
              <a:rPr lang="en-US" i="0" baseline="0" dirty="0" smtClean="0">
                <a:ea typeface="ＭＳ Ｐゴシック"/>
                <a:cs typeface="ＭＳ Ｐゴシック"/>
              </a:rPr>
              <a:t>blog (February 29,2016). Accessed May 24, 2016 at http://healthaffairs.org/blog/2016/02/29/affordability-the-most-urgent-health-reform-issue-for-ordinary-americans/. </a:t>
            </a:r>
            <a:endParaRPr lang="en-US" dirty="0"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mtClean="0">
              <a:ea typeface="ＭＳ Ｐゴシック" pitchFamily="-107"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20000"/>
              </a:spcBef>
            </a:pPr>
            <a:endParaRPr lang="en-US" altLang="en-US" sz="900" dirty="0" smtClean="0"/>
          </a:p>
          <a:p>
            <a:pPr eaLnBrk="1" hangingPunct="1"/>
            <a:endParaRPr lang="en-US" altLang="en-US" dirty="0" smtClean="0">
              <a:solidFill>
                <a:srgbClr val="000000"/>
              </a:solidFill>
              <a:cs typeface="Arial" charset="0"/>
              <a:sym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dirty="0" smtClean="0">
              <a:ea typeface="ＭＳ Ｐゴシック" pitchFamily="34" charset="-128"/>
            </a:endParaRPr>
          </a:p>
          <a:p>
            <a:pPr eaLnBrk="1" hangingPunct="1">
              <a:lnSpc>
                <a:spcPct val="80000"/>
              </a:lnSpc>
              <a:spcBef>
                <a:spcPct val="0"/>
              </a:spcBef>
            </a:pPr>
            <a:endParaRPr lang="en-US" altLang="en-US" i="1" u="sng" dirty="0"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pPr marL="324349" indent="-324349" defTabSz="864931">
              <a:spcBef>
                <a:spcPct val="20000"/>
              </a:spcBef>
              <a:buFont typeface="Arial" charset="0"/>
              <a:buChar char="•"/>
              <a:defRPr/>
            </a:pPr>
            <a:r>
              <a:rPr lang="en-US" sz="1500" dirty="0"/>
              <a:t>The average uninsured person can afford to pay in full about 12% of hospitalizations, or just 5% of the total amount hospitals bill </a:t>
            </a:r>
          </a:p>
          <a:p>
            <a:pPr marL="324349" indent="-324349" defTabSz="864931">
              <a:spcBef>
                <a:spcPct val="20000"/>
              </a:spcBef>
              <a:buFont typeface="Arial" charset="0"/>
              <a:buChar char="•"/>
              <a:defRPr/>
            </a:pPr>
            <a:r>
              <a:rPr lang="en-US" sz="1500" dirty="0"/>
              <a:t>For those earning above 400% of the FPL, only 37% of hospitalizations can be paid in full, or 4% of the total amount billed by hospitals</a:t>
            </a:r>
          </a:p>
          <a:p>
            <a:pPr marL="324349" indent="-324349" defTabSz="864931">
              <a:spcBef>
                <a:spcPct val="20000"/>
              </a:spcBef>
              <a:buFont typeface="Arial" charset="0"/>
              <a:buChar char="•"/>
              <a:defRPr/>
            </a:pPr>
            <a:endParaRPr lang="en-US" sz="1500" dirty="0"/>
          </a:p>
          <a:p>
            <a:pPr eaLnBrk="1" hangingPunct="1">
              <a:lnSpc>
                <a:spcPct val="80000"/>
              </a:lnSpc>
              <a:defRPr/>
            </a:pPr>
            <a:r>
              <a:rPr lang="en-US" sz="900" b="1" dirty="0"/>
              <a:t>These figures do not include the cost of physician fees, ambulance fees or post-acute care expenses, and assume that the uninsured is willing and able to use all of their financial assets to cover the cost of hospital bills. Uninsured have fewer assets than the insured, even at higher income levels.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miter lim="800000"/>
            <a:headEnd/>
            <a:tailEnd/>
          </a:ln>
        </p:spPr>
        <p:txBody>
          <a:bodyPr lIns="86460" tIns="43229" rIns="86460" bIns="43229"/>
          <a:lstStyle/>
          <a:p>
            <a:pPr lvl="1" eaLnBrk="1" hangingPunct="1"/>
            <a:r>
              <a:rPr lang="en-US" dirty="0" smtClean="0"/>
              <a:t>Number</a:t>
            </a:r>
            <a:r>
              <a:rPr lang="en-US" baseline="0" dirty="0" smtClean="0"/>
              <a:t> one in the nation – National Nursed United data, 2001-2012 http://nurses.3cdn.net/966a1174efbe3f9ad1_39m6bntzv.pdf. See also http://nurses.3cdn.net/e2086b18382cb8e96d_0dm6b5ad3.pdf listing out hospitals. Ge Bai data shows </a:t>
            </a:r>
            <a:r>
              <a:rPr lang="en-US" baseline="0" dirty="0" err="1" smtClean="0"/>
              <a:t>Carepoint</a:t>
            </a:r>
            <a:r>
              <a:rPr lang="en-US" baseline="0" dirty="0" smtClean="0"/>
              <a:t>-Health Bayonne is one of the top 4 in the nation, at 1200 percent. http://www.cbsnews.com/news/50-hospitals-with-markups-of-around-1000-percent/. Greater Philly area is another hotspot, and for-profit operators tend to be more expensive.  </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20000"/>
              </a:spcBef>
            </a:pPr>
            <a:endParaRPr lang="en-US" altLang="en-US" sz="900" dirty="0" smtClean="0"/>
          </a:p>
          <a:p>
            <a:pPr eaLnBrk="1" hangingPunct="1"/>
            <a:endParaRPr lang="en-US" altLang="en-US" dirty="0" smtClean="0">
              <a:solidFill>
                <a:srgbClr val="000000"/>
              </a:solidFill>
              <a:cs typeface="Arial" charset="0"/>
              <a:sym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smtClean="0">
                <a:ea typeface="ＭＳ Ｐゴシック" pitchFamily="34" charset="-128"/>
              </a:rPr>
              <a:t>Ernst &amp; Young analysis, 2015 (using Schedule H data): http://www.njha.com/media/448628/eyreport.pdf </a:t>
            </a:r>
            <a:endParaRPr lang="en-US" altLang="en-US" dirty="0" smtClean="0">
              <a:ea typeface="ＭＳ Ｐゴシック" pitchFamily="34" charset="-128"/>
            </a:endParaRPr>
          </a:p>
          <a:p>
            <a:pPr eaLnBrk="1" hangingPunct="1">
              <a:lnSpc>
                <a:spcPct val="80000"/>
              </a:lnSpc>
              <a:spcBef>
                <a:spcPct val="0"/>
              </a:spcBef>
            </a:pPr>
            <a:endParaRPr lang="en-US" altLang="en-US" i="1" u="sng" dirty="0"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20000"/>
              </a:spcBef>
            </a:pPr>
            <a:endParaRPr lang="en-US" altLang="en-US" sz="900" dirty="0" smtClean="0"/>
          </a:p>
          <a:p>
            <a:pPr eaLnBrk="1" hangingPunct="1"/>
            <a:endParaRPr lang="en-US" altLang="en-US" dirty="0" smtClean="0">
              <a:solidFill>
                <a:srgbClr val="000000"/>
              </a:solidFill>
              <a:cs typeface="Arial" charset="0"/>
              <a:sym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mtClean="0">
              <a:ea typeface="ＭＳ Ｐゴシック" pitchFamily="34" charset="-128"/>
            </a:endParaRPr>
          </a:p>
          <a:p>
            <a:pPr eaLnBrk="1" hangingPunct="1">
              <a:lnSpc>
                <a:spcPct val="80000"/>
              </a:lnSpc>
              <a:spcBef>
                <a:spcPct val="0"/>
              </a:spcBef>
            </a:pPr>
            <a:endParaRPr lang="en-US" altLang="en-US" i="1" u="sng"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79375" eaLnBrk="1" hangingPunct="1">
              <a:lnSpc>
                <a:spcPct val="90000"/>
              </a:lnSpc>
              <a:spcBef>
                <a:spcPts val="325"/>
              </a:spcBef>
            </a:pPr>
            <a:endParaRPr lang="en-US" sz="800" b="1" dirty="0" smtClean="0">
              <a:solidFill>
                <a:srgbClr val="FF0000"/>
              </a:solidFill>
              <a:cs typeface="Arial" charset="0"/>
              <a:sym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buFontTx/>
              <a:buChar char="•"/>
            </a:pPr>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mtClean="0">
              <a:ea typeface="ＭＳ Ｐゴシック" pitchFamily="-107"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09600"/>
            <a:ext cx="4572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85AD522-8FC7-4096-9123-0941E50F6647}"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buFontTx/>
              <a:buChar char="•"/>
            </a:pPr>
            <a:endParaRPr lang="en-US"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buFontTx/>
              <a:buChar char="•"/>
            </a:pPr>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E0767EAD-B468-4691-9DBD-2E4C1A4D9CCC}"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91C58A15-A24F-496A-9816-3A3DE6CB3325}"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A4CC8B40-B6C0-4A28-8C9E-2246B9FE843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24A4F8BA-DD39-4693-AB56-CF2B7B2308BE}"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6353BC1A-9B9E-4971-B8D9-49E70845C28F}"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5AB3ED82-CBF8-49E7-9372-891244109F11}"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2EC17B28-B093-45F9-9997-C53A7E0343AC}"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21516B9E-5C58-44BA-892B-12D1B613E015}"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F401EB35-1A9D-4E80-B904-4D5769C830E1}"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E8E6F496-CA95-4658-A17B-93141AF0CE68}"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22CD25E7-51E2-45C6-A3F9-2F40D0AB17E4}"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10C0E001-3A4D-4674-8BE0-68ADB5CE3814}"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5BCCFFE2-FB3E-4D8A-B6DB-59D3D4136909}"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A6F474D2-0CE6-42AE-A280-CEE235BB6B4A}"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D36DABBF-DDBC-467E-926D-23CDD3FD721D}"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82AFA518-B53B-46D4-BCA2-1CA8BF244792}" type="datetimeFigureOut">
              <a:rPr lang="en-US"/>
              <a:pPr>
                <a:defRPr/>
              </a:pPr>
              <a:t>10/3/2016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4BCF8F76-1F7E-460F-8DB2-985F2A09813A}" type="slidenum">
              <a:rPr lang="en-US"/>
              <a:pPr>
                <a:defRPr/>
              </a:pPr>
              <a:t>‹#›</a:t>
            </a:fld>
            <a:endParaRPr lang="en-US" dirty="0"/>
          </a:p>
        </p:txBody>
      </p:sp>
    </p:spTree>
    <p:extLst>
      <p:ext uri="{BB962C8B-B14F-4D97-AF65-F5344CB8AC3E}">
        <p14:creationId xmlns:p14="http://schemas.microsoft.com/office/powerpoint/2010/main" val="2745615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64D18CC1-554D-4E0A-AD3B-E0FC0A0C0DA0}" type="datetimeFigureOut">
              <a:rPr lang="en-US"/>
              <a:pPr>
                <a:defRPr/>
              </a:pPr>
              <a:t>10/3/2016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441E4852-E5C9-401A-BE21-3A23B07BE3AA}" type="slidenum">
              <a:rPr lang="en-US"/>
              <a:pPr>
                <a:defRPr/>
              </a:pPr>
              <a:t>‹#›</a:t>
            </a:fld>
            <a:endParaRPr lang="en-US" dirty="0"/>
          </a:p>
        </p:txBody>
      </p:sp>
    </p:spTree>
    <p:extLst>
      <p:ext uri="{BB962C8B-B14F-4D97-AF65-F5344CB8AC3E}">
        <p14:creationId xmlns:p14="http://schemas.microsoft.com/office/powerpoint/2010/main" val="3102109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E372E9C2-86E2-4048-9A08-FC919D42C7D8}" type="datetimeFigureOut">
              <a:rPr lang="en-US"/>
              <a:pPr>
                <a:defRPr/>
              </a:pPr>
              <a:t>10/3/2016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79FB7F39-0E70-457F-B8DE-DB661137ACF0}" type="slidenum">
              <a:rPr lang="en-US"/>
              <a:pPr>
                <a:defRPr/>
              </a:pPr>
              <a:t>‹#›</a:t>
            </a:fld>
            <a:endParaRPr lang="en-US" dirty="0"/>
          </a:p>
        </p:txBody>
      </p:sp>
    </p:spTree>
    <p:extLst>
      <p:ext uri="{BB962C8B-B14F-4D97-AF65-F5344CB8AC3E}">
        <p14:creationId xmlns:p14="http://schemas.microsoft.com/office/powerpoint/2010/main" val="2741272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6C4EBC46-9DC7-4D09-8D9B-F7E47B44AD24}" type="datetimeFigureOut">
              <a:rPr lang="en-US"/>
              <a:pPr>
                <a:defRPr/>
              </a:pPr>
              <a:t>10/3/2016</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7F3D72B4-A2ED-4862-AD0A-21E6D69F3D3F}" type="slidenum">
              <a:rPr lang="en-US"/>
              <a:pPr>
                <a:defRPr/>
              </a:pPr>
              <a:t>‹#›</a:t>
            </a:fld>
            <a:endParaRPr lang="en-US" dirty="0"/>
          </a:p>
        </p:txBody>
      </p:sp>
    </p:spTree>
    <p:extLst>
      <p:ext uri="{BB962C8B-B14F-4D97-AF65-F5344CB8AC3E}">
        <p14:creationId xmlns:p14="http://schemas.microsoft.com/office/powerpoint/2010/main" val="2059199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5577A876-71AD-4AE9-8352-A71E1890E8BF}" type="datetimeFigureOut">
              <a:rPr lang="en-US"/>
              <a:pPr>
                <a:defRPr/>
              </a:pPr>
              <a:t>10/3/2016</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628A19E2-2679-4738-B1F3-78C73FD363B3}" type="slidenum">
              <a:rPr lang="en-US"/>
              <a:pPr>
                <a:defRPr/>
              </a:pPr>
              <a:t>‹#›</a:t>
            </a:fld>
            <a:endParaRPr lang="en-US" dirty="0"/>
          </a:p>
        </p:txBody>
      </p:sp>
    </p:spTree>
    <p:extLst>
      <p:ext uri="{BB962C8B-B14F-4D97-AF65-F5344CB8AC3E}">
        <p14:creationId xmlns:p14="http://schemas.microsoft.com/office/powerpoint/2010/main" val="330651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2557F4CE-5917-4DAA-AE9D-0D3FDD246E56}" type="datetimeFigureOut">
              <a:rPr lang="en-US"/>
              <a:pPr>
                <a:defRPr/>
              </a:pPr>
              <a:t>10/3/2016</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9E5494BB-2EFD-435B-8E6B-61C288B505D4}" type="slidenum">
              <a:rPr lang="en-US"/>
              <a:pPr>
                <a:defRPr/>
              </a:pPr>
              <a:t>‹#›</a:t>
            </a:fld>
            <a:endParaRPr lang="en-US" dirty="0"/>
          </a:p>
        </p:txBody>
      </p:sp>
    </p:spTree>
    <p:extLst>
      <p:ext uri="{BB962C8B-B14F-4D97-AF65-F5344CB8AC3E}">
        <p14:creationId xmlns:p14="http://schemas.microsoft.com/office/powerpoint/2010/main" val="439663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8C59067C-A97C-4C75-81FB-7DE33C43AD8C}" type="datetimeFigureOut">
              <a:rPr lang="en-US"/>
              <a:pPr>
                <a:defRPr/>
              </a:pPr>
              <a:t>10/3/2016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D002BB0C-06F0-4D3D-81FA-62F6BC540A3A}" type="slidenum">
              <a:rPr lang="en-US"/>
              <a:pPr>
                <a:defRPr/>
              </a:pPr>
              <a:t>‹#›</a:t>
            </a:fld>
            <a:endParaRPr lang="en-US" dirty="0"/>
          </a:p>
        </p:txBody>
      </p:sp>
    </p:spTree>
    <p:extLst>
      <p:ext uri="{BB962C8B-B14F-4D97-AF65-F5344CB8AC3E}">
        <p14:creationId xmlns:p14="http://schemas.microsoft.com/office/powerpoint/2010/main" val="52901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552EA00F-6CE3-4FCC-A6F1-0B9466EB7EB0}"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FA0BEFF3-6D9C-44B7-A8B9-6D84E22784D8}" type="datetimeFigureOut">
              <a:rPr lang="en-US"/>
              <a:pPr>
                <a:defRPr/>
              </a:pPr>
              <a:t>10/3/2016</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D00F3CB3-4FB7-470C-88E4-5D59F949DB55}" type="slidenum">
              <a:rPr lang="en-US"/>
              <a:pPr>
                <a:defRPr/>
              </a:pPr>
              <a:t>‹#›</a:t>
            </a:fld>
            <a:endParaRPr lang="en-US" dirty="0"/>
          </a:p>
        </p:txBody>
      </p:sp>
    </p:spTree>
    <p:extLst>
      <p:ext uri="{BB962C8B-B14F-4D97-AF65-F5344CB8AC3E}">
        <p14:creationId xmlns:p14="http://schemas.microsoft.com/office/powerpoint/2010/main" val="1797129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8921B8CE-5B89-44FB-8532-1DA899C359E6}" type="datetimeFigureOut">
              <a:rPr lang="en-US"/>
              <a:pPr>
                <a:defRPr/>
              </a:pPr>
              <a:t>10/3/2016</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2485B776-B3AB-4C27-986B-63C2EDEAE9CF}" type="slidenum">
              <a:rPr lang="en-US"/>
              <a:pPr>
                <a:defRPr/>
              </a:pPr>
              <a:t>‹#›</a:t>
            </a:fld>
            <a:endParaRPr lang="en-US" dirty="0"/>
          </a:p>
        </p:txBody>
      </p:sp>
    </p:spTree>
    <p:extLst>
      <p:ext uri="{BB962C8B-B14F-4D97-AF65-F5344CB8AC3E}">
        <p14:creationId xmlns:p14="http://schemas.microsoft.com/office/powerpoint/2010/main" val="2834491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9B476BA3-74E8-40B4-BB50-BD4C2E7A7B0F}" type="datetimeFigureOut">
              <a:rPr lang="en-US"/>
              <a:pPr>
                <a:defRPr/>
              </a:pPr>
              <a:t>10/3/2016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798E43C0-21D7-4A94-8785-D7F1F3425E80}" type="slidenum">
              <a:rPr lang="en-US"/>
              <a:pPr>
                <a:defRPr/>
              </a:pPr>
              <a:t>‹#›</a:t>
            </a:fld>
            <a:endParaRPr lang="en-US" dirty="0"/>
          </a:p>
        </p:txBody>
      </p:sp>
    </p:spTree>
    <p:extLst>
      <p:ext uri="{BB962C8B-B14F-4D97-AF65-F5344CB8AC3E}">
        <p14:creationId xmlns:p14="http://schemas.microsoft.com/office/powerpoint/2010/main" val="2575688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defRPr>
            </a:lvl1pPr>
          </a:lstStyle>
          <a:p>
            <a:pPr>
              <a:defRPr/>
            </a:pPr>
            <a:fld id="{C2C7B369-6CA9-4428-BD0F-9A7784921803}" type="datetimeFigureOut">
              <a:rPr lang="en-US"/>
              <a:pPr>
                <a:defRPr/>
              </a:pPr>
              <a:t>10/3/2016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pitchFamily="34" charset="0"/>
              </a:defRPr>
            </a:lvl1pPr>
          </a:lstStyle>
          <a:p>
            <a:pPr>
              <a:defRPr/>
            </a:pPr>
            <a:fld id="{0759F458-9AAB-4EFF-909D-36C29107C7BB}" type="slidenum">
              <a:rPr lang="en-US"/>
              <a:pPr>
                <a:defRPr/>
              </a:pPr>
              <a:t>‹#›</a:t>
            </a:fld>
            <a:endParaRPr lang="en-US" dirty="0"/>
          </a:p>
        </p:txBody>
      </p:sp>
    </p:spTree>
    <p:extLst>
      <p:ext uri="{BB962C8B-B14F-4D97-AF65-F5344CB8AC3E}">
        <p14:creationId xmlns:p14="http://schemas.microsoft.com/office/powerpoint/2010/main" val="1395826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0705FC-19D2-4663-9854-9390818BD7D2}"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25D838-6125-4C79-BB38-A481E67B983C}" type="slidenum">
              <a:rPr lang="en-US"/>
              <a:pPr>
                <a:defRPr/>
              </a:pPr>
              <a:t>‹#›</a:t>
            </a:fld>
            <a:endParaRPr lang="en-US"/>
          </a:p>
        </p:txBody>
      </p:sp>
    </p:spTree>
    <p:extLst>
      <p:ext uri="{BB962C8B-B14F-4D97-AF65-F5344CB8AC3E}">
        <p14:creationId xmlns:p14="http://schemas.microsoft.com/office/powerpoint/2010/main" val="1707553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564BDF-B384-4E5E-90B6-C77BFE11DFB0}"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90A60E-6C98-49FC-843A-6C8D651C80C7}" type="slidenum">
              <a:rPr lang="en-US"/>
              <a:pPr>
                <a:defRPr/>
              </a:pPr>
              <a:t>‹#›</a:t>
            </a:fld>
            <a:endParaRPr lang="en-US"/>
          </a:p>
        </p:txBody>
      </p:sp>
    </p:spTree>
    <p:extLst>
      <p:ext uri="{BB962C8B-B14F-4D97-AF65-F5344CB8AC3E}">
        <p14:creationId xmlns:p14="http://schemas.microsoft.com/office/powerpoint/2010/main" val="738690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6E0B66-6CE2-482D-A59E-A3F4DC4F6CF4}"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EC459C-B561-4F0F-B20A-87855CA381F1}" type="slidenum">
              <a:rPr lang="en-US"/>
              <a:pPr>
                <a:defRPr/>
              </a:pPr>
              <a:t>‹#›</a:t>
            </a:fld>
            <a:endParaRPr lang="en-US"/>
          </a:p>
        </p:txBody>
      </p:sp>
    </p:spTree>
    <p:extLst>
      <p:ext uri="{BB962C8B-B14F-4D97-AF65-F5344CB8AC3E}">
        <p14:creationId xmlns:p14="http://schemas.microsoft.com/office/powerpoint/2010/main" val="3254815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735EDE-F3B9-4A47-A21E-A7D9E6C8A30C}" type="datetime1">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513292-2681-49F9-8E46-EEB334B6FDBF}" type="slidenum">
              <a:rPr lang="en-US"/>
              <a:pPr>
                <a:defRPr/>
              </a:pPr>
              <a:t>‹#›</a:t>
            </a:fld>
            <a:endParaRPr lang="en-US"/>
          </a:p>
        </p:txBody>
      </p:sp>
    </p:spTree>
    <p:extLst>
      <p:ext uri="{BB962C8B-B14F-4D97-AF65-F5344CB8AC3E}">
        <p14:creationId xmlns:p14="http://schemas.microsoft.com/office/powerpoint/2010/main" val="3535258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C4ADD5-8DD9-4378-A9E4-165C567FF79D}" type="datetime1">
              <a:rPr lang="en-US"/>
              <a:pPr>
                <a:defRPr/>
              </a:pPr>
              <a:t>10/4/2016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CCB0CD4-0FDF-4910-AEF1-5838255A9EB3}" type="slidenum">
              <a:rPr lang="en-US"/>
              <a:pPr>
                <a:defRPr/>
              </a:pPr>
              <a:t>‹#›</a:t>
            </a:fld>
            <a:endParaRPr lang="en-US"/>
          </a:p>
        </p:txBody>
      </p:sp>
    </p:spTree>
    <p:extLst>
      <p:ext uri="{BB962C8B-B14F-4D97-AF65-F5344CB8AC3E}">
        <p14:creationId xmlns:p14="http://schemas.microsoft.com/office/powerpoint/2010/main" val="3754363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2EA62B-94CD-49EB-A443-0D1BE34F1172}" type="datetime1">
              <a:rPr lang="en-US"/>
              <a:pPr>
                <a:defRPr/>
              </a:pPr>
              <a:t>10/4/2016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B21736B-017F-4977-BBB1-B398ABC765AA}" type="slidenum">
              <a:rPr lang="en-US"/>
              <a:pPr>
                <a:defRPr/>
              </a:pPr>
              <a:t>‹#›</a:t>
            </a:fld>
            <a:endParaRPr lang="en-US"/>
          </a:p>
        </p:txBody>
      </p:sp>
    </p:spTree>
    <p:extLst>
      <p:ext uri="{BB962C8B-B14F-4D97-AF65-F5344CB8AC3E}">
        <p14:creationId xmlns:p14="http://schemas.microsoft.com/office/powerpoint/2010/main" val="72870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AD1E56F1-54AA-4A41-9DA4-10E58C93D949}"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A857CF-FFAE-4BA6-B985-0A7FB43A5947}" type="datetime1">
              <a:rPr lang="en-US"/>
              <a:pPr>
                <a:defRPr/>
              </a:pPr>
              <a:t>10/4/2016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AD98043-7522-4008-BC16-485268D2633E}" type="slidenum">
              <a:rPr lang="en-US"/>
              <a:pPr>
                <a:defRPr/>
              </a:pPr>
              <a:t>‹#›</a:t>
            </a:fld>
            <a:endParaRPr lang="en-US"/>
          </a:p>
        </p:txBody>
      </p:sp>
    </p:spTree>
    <p:extLst>
      <p:ext uri="{BB962C8B-B14F-4D97-AF65-F5344CB8AC3E}">
        <p14:creationId xmlns:p14="http://schemas.microsoft.com/office/powerpoint/2010/main" val="1288123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9E96BD-E66B-40C5-AF3E-BE652E516908}" type="datetime1">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E5ADD9-70C9-4730-8EF1-32E62AC79F72}" type="slidenum">
              <a:rPr lang="en-US"/>
              <a:pPr>
                <a:defRPr/>
              </a:pPr>
              <a:t>‹#›</a:t>
            </a:fld>
            <a:endParaRPr lang="en-US"/>
          </a:p>
        </p:txBody>
      </p:sp>
    </p:spTree>
    <p:extLst>
      <p:ext uri="{BB962C8B-B14F-4D97-AF65-F5344CB8AC3E}">
        <p14:creationId xmlns:p14="http://schemas.microsoft.com/office/powerpoint/2010/main" val="3521282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41F49C-C4E4-429A-8D8E-0139386414DF}" type="datetime1">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463E26-A0B8-4445-85B6-71E23426039C}" type="slidenum">
              <a:rPr lang="en-US"/>
              <a:pPr>
                <a:defRPr/>
              </a:pPr>
              <a:t>‹#›</a:t>
            </a:fld>
            <a:endParaRPr lang="en-US"/>
          </a:p>
        </p:txBody>
      </p:sp>
    </p:spTree>
    <p:extLst>
      <p:ext uri="{BB962C8B-B14F-4D97-AF65-F5344CB8AC3E}">
        <p14:creationId xmlns:p14="http://schemas.microsoft.com/office/powerpoint/2010/main" val="360964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96411F-A55F-4B8F-93AE-6B4C6F3A9C0D}"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39DCC1-EB90-4183-A9C6-2D21E6F784B8}" type="slidenum">
              <a:rPr lang="en-US"/>
              <a:pPr>
                <a:defRPr/>
              </a:pPr>
              <a:t>‹#›</a:t>
            </a:fld>
            <a:endParaRPr lang="en-US"/>
          </a:p>
        </p:txBody>
      </p:sp>
    </p:spTree>
    <p:extLst>
      <p:ext uri="{BB962C8B-B14F-4D97-AF65-F5344CB8AC3E}">
        <p14:creationId xmlns:p14="http://schemas.microsoft.com/office/powerpoint/2010/main" val="2174140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5A8A4E-216F-4A44-852C-3BB67946B594}"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0196CF-7060-44A1-BE96-F8F2D92C124D}" type="slidenum">
              <a:rPr lang="en-US"/>
              <a:pPr>
                <a:defRPr/>
              </a:pPr>
              <a:t>‹#›</a:t>
            </a:fld>
            <a:endParaRPr lang="en-US"/>
          </a:p>
        </p:txBody>
      </p:sp>
    </p:spTree>
    <p:extLst>
      <p:ext uri="{BB962C8B-B14F-4D97-AF65-F5344CB8AC3E}">
        <p14:creationId xmlns:p14="http://schemas.microsoft.com/office/powerpoint/2010/main" val="1103679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C0DDEC1-CF9A-4186-B94C-F26F5DF573BE}" type="datetime1">
              <a:rPr lang="en-US"/>
              <a:pPr>
                <a:defRPr/>
              </a:pPr>
              <a:t>10/4/2016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93E39C8-4AAF-4B95-A3E0-A46110BFBE47}" type="slidenum">
              <a:rPr lang="en-US"/>
              <a:pPr>
                <a:defRPr/>
              </a:pPr>
              <a:t>‹#›</a:t>
            </a:fld>
            <a:endParaRPr lang="en-US"/>
          </a:p>
        </p:txBody>
      </p:sp>
    </p:spTree>
    <p:extLst>
      <p:ext uri="{BB962C8B-B14F-4D97-AF65-F5344CB8AC3E}">
        <p14:creationId xmlns:p14="http://schemas.microsoft.com/office/powerpoint/2010/main" val="149647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D9D3EBE0-5B96-4810-BE18-248078DC834C}"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1A7B0EA6-B3AC-4B0A-8670-902B757A49D3}"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8F861C44-D66B-46A6-916F-EE6056F7809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2259A9B3-3AD7-4647-9FA4-04F5395F531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p:txBody>
          <a:bodyPr/>
          <a:lstStyle>
            <a:lvl1pPr fontAlgn="auto">
              <a:spcBef>
                <a:spcPts val="0"/>
              </a:spcBef>
              <a:spcAft>
                <a:spcPts val="0"/>
              </a:spcAft>
              <a:defRPr/>
            </a:lvl1pPr>
          </a:lstStyle>
          <a:p>
            <a:pPr>
              <a:defRPr/>
            </a:pPr>
            <a:fld id="{B9770F39-6CC8-4558-B055-C3CA7F9D5686}"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file:///\\localhost\Users\AmandaPuglisi\Desktop\CC-Neach-PP-Title.jpg"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1250" y="6245225"/>
            <a:ext cx="312738"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rgbClr val="000000"/>
                </a:solidFill>
                <a:latin typeface="+mn-lt"/>
                <a:cs typeface="Arial" charset="0"/>
                <a:sym typeface="Arial" charset="0"/>
              </a:defRPr>
            </a:lvl1pPr>
          </a:lstStyle>
          <a:p>
            <a:pPr>
              <a:defRPr/>
            </a:pPr>
            <a:fld id="{EB1A1FAF-19C4-4BC3-8078-7AFD20F41F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sym typeface="Arial" charset="0"/>
        </a:defRPr>
      </a:lvl2pPr>
      <a:lvl3pPr marL="39688" indent="-39688" algn="ctr" rtl="0" eaLnBrk="0" fontAlgn="base" hangingPunct="0">
        <a:spcBef>
          <a:spcPct val="0"/>
        </a:spcBef>
        <a:spcAft>
          <a:spcPct val="0"/>
        </a:spcAft>
        <a:defRPr sz="4400">
          <a:solidFill>
            <a:schemeClr val="tx1"/>
          </a:solidFill>
          <a:latin typeface="Arial" charset="0"/>
          <a:sym typeface="Arial" charset="0"/>
        </a:defRPr>
      </a:lvl3pPr>
      <a:lvl4pPr marL="39688" indent="-39688" algn="ctr" rtl="0" eaLnBrk="0" fontAlgn="base" hangingPunct="0">
        <a:spcBef>
          <a:spcPct val="0"/>
        </a:spcBef>
        <a:spcAft>
          <a:spcPct val="0"/>
        </a:spcAft>
        <a:defRPr sz="4400">
          <a:solidFill>
            <a:schemeClr val="tx1"/>
          </a:solidFill>
          <a:latin typeface="Arial" charset="0"/>
          <a:sym typeface="Arial" charset="0"/>
        </a:defRPr>
      </a:lvl4pPr>
      <a:lvl5pPr marL="39688" indent="-39688" algn="ctr" rtl="0" eaLnBrk="0" fontAlgn="base" hangingPunct="0">
        <a:spcBef>
          <a:spcPct val="0"/>
        </a:spcBef>
        <a:spcAft>
          <a:spcPct val="0"/>
        </a:spcAft>
        <a:defRPr sz="4400">
          <a:solidFill>
            <a:schemeClr val="tx1"/>
          </a:solidFill>
          <a:latin typeface="Arial" charset="0"/>
          <a:sym typeface="Arial"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302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sym typeface="Arial" charset="0"/>
        </a:defRPr>
      </a:lvl2pPr>
      <a:lvl3pPr marL="10302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sym typeface="Arial" charset="0"/>
        </a:defRPr>
      </a:lvl3pPr>
      <a:lvl4pPr marL="1487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4pPr>
      <a:lvl5pPr marL="19446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5pPr>
      <a:lvl6pPr marL="2401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859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316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7734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90488"/>
            <a:ext cx="8229600" cy="1509712"/>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en-US" smtClean="0">
                <a:sym typeface="Arial" charset="0"/>
              </a:rPr>
              <a:t>Click to edit Master title style</a:t>
            </a:r>
          </a:p>
        </p:txBody>
      </p:sp>
      <p:sp>
        <p:nvSpPr>
          <p:cNvPr id="2051" name="Rectangle 2"/>
          <p:cNvSpPr>
            <a:spLocks noGrp="1" noChangeArrowheads="1"/>
          </p:cNvSpPr>
          <p:nvPr>
            <p:ph type="body" idx="1"/>
          </p:nvPr>
        </p:nvSpPr>
        <p:spPr bwMode="auto">
          <a:xfrm>
            <a:off x="457200" y="1600200"/>
            <a:ext cx="8229600" cy="5257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2" name="Text Box 3"/>
          <p:cNvSpPr txBox="1">
            <a:spLocks noGrp="1" noChangeArrowheads="1"/>
          </p:cNvSpPr>
          <p:nvPr>
            <p:ph type="sldNum" sz="quarter" idx="4"/>
          </p:nvPr>
        </p:nvSpPr>
        <p:spPr bwMode="auto">
          <a:xfrm>
            <a:off x="7462838" y="6245225"/>
            <a:ext cx="311150"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rgbClr val="000000"/>
                </a:solidFill>
                <a:latin typeface="+mn-lt"/>
                <a:cs typeface="Arial" charset="0"/>
                <a:sym typeface="Arial" charset="0"/>
              </a:defRPr>
            </a:lvl1pPr>
          </a:lstStyle>
          <a:p>
            <a:pPr>
              <a:defRPr/>
            </a:pPr>
            <a:fld id="{5B38F546-DAF9-4564-8B68-EE128F0011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sym typeface="Arial" charset="0"/>
        </a:defRPr>
      </a:lvl2pPr>
      <a:lvl3pPr marL="39688" indent="-39688" algn="ctr" rtl="0" eaLnBrk="0" fontAlgn="base" hangingPunct="0">
        <a:spcBef>
          <a:spcPct val="0"/>
        </a:spcBef>
        <a:spcAft>
          <a:spcPct val="0"/>
        </a:spcAft>
        <a:defRPr sz="4400">
          <a:solidFill>
            <a:schemeClr val="tx1"/>
          </a:solidFill>
          <a:latin typeface="Arial" charset="0"/>
          <a:sym typeface="Arial" charset="0"/>
        </a:defRPr>
      </a:lvl3pPr>
      <a:lvl4pPr marL="39688" indent="-39688" algn="ctr" rtl="0" eaLnBrk="0" fontAlgn="base" hangingPunct="0">
        <a:spcBef>
          <a:spcPct val="0"/>
        </a:spcBef>
        <a:spcAft>
          <a:spcPct val="0"/>
        </a:spcAft>
        <a:defRPr sz="4400">
          <a:solidFill>
            <a:schemeClr val="tx1"/>
          </a:solidFill>
          <a:latin typeface="Arial" charset="0"/>
          <a:sym typeface="Arial" charset="0"/>
        </a:defRPr>
      </a:lvl4pPr>
      <a:lvl5pPr marL="39688" indent="-39688" algn="ctr" rtl="0" eaLnBrk="0" fontAlgn="base" hangingPunct="0">
        <a:spcBef>
          <a:spcPct val="0"/>
        </a:spcBef>
        <a:spcAft>
          <a:spcPct val="0"/>
        </a:spcAft>
        <a:defRPr sz="4400">
          <a:solidFill>
            <a:schemeClr val="tx1"/>
          </a:solidFill>
          <a:latin typeface="Arial" charset="0"/>
          <a:sym typeface="Arial"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p:titleStyle>
    <p:body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CC-Neach-PP-Title.jpg" descr="/Users/AmandaPuglisi/Desktop/CC-Neach-PP-Title.jpg"/>
          <p:cNvPicPr>
            <a:picLocks noChangeAspect="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325964"/>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a:defRPr/>
            </a:pPr>
            <a:fld id="{3C5AEDC9-1DB4-454B-9011-C9F2323E607C}" type="datetime1">
              <a:rPr lang="en-US">
                <a:ea typeface="ＭＳ Ｐゴシック" pitchFamily="-65" charset="-128"/>
              </a:rPr>
              <a:pPr defTabSz="457200">
                <a:defRPr/>
              </a:pPr>
              <a:t>10/4/2016</a:t>
            </a:fld>
            <a:endParaRPr lang="en-US">
              <a:ea typeface="ＭＳ Ｐゴシック" pitchFamily="-65"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a:defRPr/>
            </a:pPr>
            <a:fld id="{4C10FCAC-F40F-4E21-9273-FB3B4766DF06}" type="slidenum">
              <a:rPr lang="en-US">
                <a:ea typeface="ＭＳ Ｐゴシック" pitchFamily="-65" charset="-128"/>
              </a:rPr>
              <a:pPr defTabSz="457200">
                <a:defRPr/>
              </a:pPr>
              <a:t>‹#›</a:t>
            </a:fld>
            <a:endParaRPr lang="en-US">
              <a:ea typeface="ＭＳ Ｐゴシック" pitchFamily="-65" charset="-128"/>
            </a:endParaRPr>
          </a:p>
        </p:txBody>
      </p:sp>
    </p:spTree>
    <p:extLst>
      <p:ext uri="{BB962C8B-B14F-4D97-AF65-F5344CB8AC3E}">
        <p14:creationId xmlns:p14="http://schemas.microsoft.com/office/powerpoint/2010/main" val="3894950513"/>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 id="2147484544"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mailto:jcurtis@communitycatalyst.org"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C-Title1.jpg" descr="/Work/CommunityCatalyst/CC-10-005_PowerPointGraphics/CC-Title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7651" name="Rectangle 3"/>
          <p:cNvSpPr txBox="1">
            <a:spLocks noChangeArrowheads="1"/>
          </p:cNvSpPr>
          <p:nvPr/>
        </p:nvSpPr>
        <p:spPr bwMode="auto">
          <a:xfrm>
            <a:off x="228600" y="5648325"/>
            <a:ext cx="6926263" cy="1133475"/>
          </a:xfrm>
          <a:prstGeom prst="rect">
            <a:avLst/>
          </a:prstGeom>
          <a:noFill/>
          <a:ln w="9525">
            <a:noFill/>
            <a:miter lim="800000"/>
            <a:headEnd/>
            <a:tailEnd/>
          </a:ln>
        </p:spPr>
        <p:txBody>
          <a:bodyPr/>
          <a:lstStyle/>
          <a:p>
            <a:pPr>
              <a:lnSpc>
                <a:spcPct val="80000"/>
              </a:lnSpc>
              <a:spcBef>
                <a:spcPct val="20000"/>
              </a:spcBef>
            </a:pPr>
            <a:r>
              <a:rPr lang="en-US" i="1" dirty="0" smtClean="0">
                <a:solidFill>
                  <a:srgbClr val="B9CDE1"/>
                </a:solidFill>
                <a:ea typeface="ＭＳ Ｐゴシック"/>
                <a:cs typeface="Arial" charset="0"/>
              </a:rPr>
              <a:t>HPAE</a:t>
            </a:r>
          </a:p>
          <a:p>
            <a:pPr>
              <a:lnSpc>
                <a:spcPct val="80000"/>
              </a:lnSpc>
              <a:spcBef>
                <a:spcPct val="20000"/>
              </a:spcBef>
            </a:pPr>
            <a:r>
              <a:rPr lang="en-US" i="1" dirty="0" smtClean="0">
                <a:solidFill>
                  <a:srgbClr val="B9CDE1"/>
                </a:solidFill>
                <a:ea typeface="ＭＳ Ｐゴシック"/>
                <a:cs typeface="Arial" charset="0"/>
              </a:rPr>
              <a:t>Atlantic City, New Jersey</a:t>
            </a:r>
            <a:endParaRPr lang="en-US" i="1" dirty="0">
              <a:solidFill>
                <a:srgbClr val="B9CDE1"/>
              </a:solidFill>
              <a:ea typeface="ＭＳ Ｐゴシック"/>
              <a:cs typeface="Arial" charset="0"/>
            </a:endParaRPr>
          </a:p>
          <a:p>
            <a:pPr>
              <a:lnSpc>
                <a:spcPct val="80000"/>
              </a:lnSpc>
              <a:spcBef>
                <a:spcPct val="20000"/>
              </a:spcBef>
            </a:pPr>
            <a:r>
              <a:rPr lang="en-US" i="1" dirty="0" smtClean="0">
                <a:solidFill>
                  <a:srgbClr val="B9CDE1"/>
                </a:solidFill>
                <a:ea typeface="ＭＳ Ｐゴシック"/>
                <a:cs typeface="Arial" charset="0"/>
              </a:rPr>
              <a:t>10/6/16</a:t>
            </a:r>
            <a:endParaRPr lang="en-US" i="1" dirty="0">
              <a:solidFill>
                <a:srgbClr val="B9CDE1"/>
              </a:solidFill>
              <a:ea typeface="ＭＳ Ｐゴシック"/>
              <a:cs typeface="Arial" charset="0"/>
            </a:endParaRPr>
          </a:p>
        </p:txBody>
      </p:sp>
      <p:sp>
        <p:nvSpPr>
          <p:cNvPr id="27652" name="Rectangle 7"/>
          <p:cNvSpPr>
            <a:spLocks noChangeArrowheads="1"/>
          </p:cNvSpPr>
          <p:nvPr/>
        </p:nvSpPr>
        <p:spPr bwMode="auto">
          <a:xfrm>
            <a:off x="0" y="0"/>
            <a:ext cx="9144000" cy="533400"/>
          </a:xfrm>
          <a:prstGeom prst="rect">
            <a:avLst/>
          </a:prstGeom>
          <a:solidFill>
            <a:srgbClr val="BFD1E5"/>
          </a:solidFill>
          <a:ln w="9525" algn="ctr">
            <a:noFill/>
            <a:round/>
            <a:headEnd/>
            <a:tailEnd/>
          </a:ln>
        </p:spPr>
        <p:txBody>
          <a:bodyPr/>
          <a:lstStyle/>
          <a:p>
            <a:endParaRPr lang="en-US" sz="1200" dirty="0">
              <a:solidFill>
                <a:srgbClr val="000000"/>
              </a:solidFill>
              <a:sym typeface="Arial" charset="0"/>
            </a:endParaRPr>
          </a:p>
        </p:txBody>
      </p:sp>
      <p:sp>
        <p:nvSpPr>
          <p:cNvPr id="27653" name="Title 1"/>
          <p:cNvSpPr>
            <a:spLocks noGrp="1"/>
          </p:cNvSpPr>
          <p:nvPr>
            <p:ph type="ctrTitle"/>
          </p:nvPr>
        </p:nvSpPr>
        <p:spPr>
          <a:xfrm>
            <a:off x="0" y="381000"/>
            <a:ext cx="9144000" cy="685800"/>
          </a:xfrm>
          <a:noFill/>
        </p:spPr>
        <p:txBody>
          <a:bodyPr/>
          <a:lstStyle/>
          <a:p>
            <a:pPr marL="0" indent="0" algn="ctr" eaLnBrk="1" hangingPunct="1"/>
            <a:r>
              <a:rPr lang="en-US" sz="6000" dirty="0" smtClean="0">
                <a:solidFill>
                  <a:srgbClr val="141E69"/>
                </a:solidFill>
                <a:latin typeface="Goudy Old Style" panose="02020502050305020303" pitchFamily="18" charset="0"/>
              </a:rPr>
              <a:t/>
            </a:r>
            <a:br>
              <a:rPr lang="en-US" sz="6000" dirty="0" smtClean="0">
                <a:solidFill>
                  <a:srgbClr val="141E69"/>
                </a:solidFill>
                <a:latin typeface="Goudy Old Style" panose="02020502050305020303" pitchFamily="18" charset="0"/>
              </a:rPr>
            </a:br>
            <a:r>
              <a:rPr lang="en-US" sz="6000" dirty="0" smtClean="0">
                <a:solidFill>
                  <a:srgbClr val="141E69"/>
                </a:solidFill>
                <a:latin typeface="Goudy Old Style" panose="02020502050305020303" pitchFamily="18" charset="0"/>
              </a:rPr>
              <a:t> </a:t>
            </a:r>
            <a:endParaRPr lang="en-US" sz="6000" dirty="0">
              <a:solidFill>
                <a:srgbClr val="141E69"/>
              </a:solidFill>
              <a:latin typeface="Goudy Old Style" panose="02020502050305020303" pitchFamily="18" charset="0"/>
            </a:endParaRPr>
          </a:p>
        </p:txBody>
      </p:sp>
      <p:sp>
        <p:nvSpPr>
          <p:cNvPr id="9" name="TextBox 8"/>
          <p:cNvSpPr txBox="1"/>
          <p:nvPr/>
        </p:nvSpPr>
        <p:spPr>
          <a:xfrm>
            <a:off x="45384" y="381000"/>
            <a:ext cx="9134475" cy="1077218"/>
          </a:xfrm>
          <a:prstGeom prst="rect">
            <a:avLst/>
          </a:prstGeom>
          <a:noFill/>
        </p:spPr>
        <p:txBody>
          <a:bodyPr wrap="square" anchor="ctr">
            <a:spAutoFit/>
          </a:bodyPr>
          <a:lstStyle/>
          <a:p>
            <a:pPr algn="ctr"/>
            <a:r>
              <a:rPr lang="en-US" sz="3200" b="1" kern="0" dirty="0" smtClean="0">
                <a:solidFill>
                  <a:srgbClr val="141E69"/>
                </a:solidFill>
                <a:latin typeface="Arial"/>
                <a:ea typeface="+mj-ea"/>
                <a:cs typeface="+mj-cs"/>
                <a:sym typeface="Arial" charset="0"/>
              </a:rPr>
              <a:t>Changes in the Health Care Marketplace: </a:t>
            </a:r>
            <a:r>
              <a:rPr lang="en-US" sz="3200" b="1" kern="0" dirty="0" smtClean="0">
                <a:solidFill>
                  <a:srgbClr val="141E69"/>
                </a:solidFill>
                <a:latin typeface="Arial"/>
                <a:ea typeface="+mj-ea"/>
                <a:cs typeface="+mj-cs"/>
                <a:sym typeface="Arial" charset="0"/>
              </a:rPr>
              <a:t>How Can Communities and Locals Respond? </a:t>
            </a:r>
            <a:endParaRPr lang="en-US" sz="2500" dirty="0"/>
          </a:p>
        </p:txBody>
      </p:sp>
      <p:sp>
        <p:nvSpPr>
          <p:cNvPr id="7" name="Shape 72"/>
          <p:cNvSpPr/>
          <p:nvPr/>
        </p:nvSpPr>
        <p:spPr>
          <a:xfrm>
            <a:off x="4352925" y="1752600"/>
            <a:ext cx="4419600" cy="10464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lang="en-US" sz="2800" b="1" dirty="0" smtClean="0">
                <a:solidFill>
                  <a:srgbClr val="BE2D19"/>
                </a:solidFill>
                <a:latin typeface="Goudy Old Style"/>
                <a:ea typeface="Goudy Old Style"/>
                <a:cs typeface="Goudy Old Style"/>
                <a:sym typeface="Goudy Old Style"/>
              </a:rPr>
              <a:t>Jessica L. Curtis</a:t>
            </a:r>
            <a:endParaRPr sz="2800" b="1" dirty="0">
              <a:solidFill>
                <a:srgbClr val="BE2D19"/>
              </a:solidFill>
              <a:latin typeface="Goudy Old Style"/>
              <a:ea typeface="Goudy Old Style"/>
              <a:cs typeface="Goudy Old Style"/>
              <a:sym typeface="Goudy Old Style"/>
            </a:endParaRPr>
          </a:p>
          <a:p>
            <a:pPr lvl="0"/>
            <a:r>
              <a:rPr lang="en-US" sz="2000" b="1" dirty="0" smtClean="0">
                <a:solidFill>
                  <a:srgbClr val="BE2D19"/>
                </a:solidFill>
                <a:latin typeface="Goudy Old Style"/>
                <a:ea typeface="Goudy Old Style"/>
                <a:cs typeface="Goudy Old Style"/>
                <a:sym typeface="Goudy Old Style"/>
              </a:rPr>
              <a:t>Senior Advisor, Hospital Accountability Project </a:t>
            </a:r>
            <a:endParaRPr sz="2000" b="1" dirty="0">
              <a:solidFill>
                <a:srgbClr val="BE2D19"/>
              </a:solidFill>
              <a:latin typeface="Goudy Old Style"/>
              <a:ea typeface="Goudy Old Style"/>
              <a:cs typeface="Goudy Old Style"/>
              <a:sym typeface="Goudy Old Style"/>
            </a:endParaRPr>
          </a:p>
        </p:txBody>
      </p:sp>
    </p:spTree>
    <p:extLst>
      <p:ext uri="{BB962C8B-B14F-4D97-AF65-F5344CB8AC3E}">
        <p14:creationId xmlns:p14="http://schemas.microsoft.com/office/powerpoint/2010/main" val="165148525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6" descr="CCCurveBkgdLogo.png"/>
          <p:cNvPicPr>
            <a:picLocks noChangeAspect="1"/>
          </p:cNvPicPr>
          <p:nvPr/>
        </p:nvPicPr>
        <p:blipFill>
          <a:blip r:embed="rId3"/>
          <a:srcRect/>
          <a:stretch>
            <a:fillRect/>
          </a:stretch>
        </p:blipFill>
        <p:spPr bwMode="auto">
          <a:xfrm>
            <a:off x="-16933" y="4007908"/>
            <a:ext cx="9144000" cy="2867025"/>
          </a:xfrm>
          <a:prstGeom prst="rect">
            <a:avLst/>
          </a:prstGeom>
          <a:noFill/>
          <a:ln w="9525">
            <a:noFill/>
            <a:miter lim="800000"/>
            <a:headEnd/>
            <a:tailEnd/>
          </a:ln>
        </p:spPr>
      </p:pic>
      <p:sp>
        <p:nvSpPr>
          <p:cNvPr id="31749" name="Rectangle 13"/>
          <p:cNvSpPr>
            <a:spLocks noGrp="1"/>
          </p:cNvSpPr>
          <p:nvPr>
            <p:ph type="body" idx="4294967295"/>
          </p:nvPr>
        </p:nvSpPr>
        <p:spPr>
          <a:xfrm>
            <a:off x="139375" y="838200"/>
            <a:ext cx="8962292" cy="5143500"/>
          </a:xfrm>
        </p:spPr>
        <p:txBody>
          <a:bodyPr/>
          <a:lstStyle/>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Historically </a:t>
            </a:r>
            <a:r>
              <a:rPr lang="en-US" sz="2800" dirty="0">
                <a:solidFill>
                  <a:srgbClr val="141E69"/>
                </a:solidFill>
                <a:ea typeface="ＭＳ Ｐゴシック" pitchFamily="34" charset="-128"/>
              </a:rPr>
              <a:t>has taken the form of a medical arms </a:t>
            </a:r>
            <a:r>
              <a:rPr lang="en-US" sz="2800" dirty="0" smtClean="0">
                <a:solidFill>
                  <a:srgbClr val="141E69"/>
                </a:solidFill>
                <a:ea typeface="ＭＳ Ｐゴシック" pitchFamily="34" charset="-128"/>
              </a:rPr>
              <a:t>race, </a:t>
            </a:r>
            <a:r>
              <a:rPr lang="en-US" sz="2800" dirty="0">
                <a:solidFill>
                  <a:srgbClr val="141E69"/>
                </a:solidFill>
                <a:ea typeface="ＭＳ Ｐゴシック" pitchFamily="34" charset="-128"/>
              </a:rPr>
              <a:t>not lower </a:t>
            </a:r>
            <a:r>
              <a:rPr lang="en-US" sz="2800" dirty="0" smtClean="0">
                <a:solidFill>
                  <a:srgbClr val="141E69"/>
                </a:solidFill>
                <a:ea typeface="ＭＳ Ｐゴシック" pitchFamily="34" charset="-128"/>
              </a:rPr>
              <a:t>prices</a:t>
            </a: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Payment reforms included in the ACA (like accountable care organizations) could </a:t>
            </a:r>
            <a:r>
              <a:rPr lang="en-US" sz="2400" dirty="0">
                <a:solidFill>
                  <a:srgbClr val="141E69"/>
                </a:solidFill>
                <a:ea typeface="ＭＳ Ｐゴシック" pitchFamily="34" charset="-128"/>
              </a:rPr>
              <a:t>change this but could also encourage competing providers to engage in the same kind of risk-selection that insurers have historically </a:t>
            </a:r>
            <a:r>
              <a:rPr lang="en-US" sz="2400" dirty="0" smtClean="0">
                <a:solidFill>
                  <a:srgbClr val="141E69"/>
                </a:solidFill>
                <a:ea typeface="ＭＳ Ｐゴシック" pitchFamily="34" charset="-128"/>
              </a:rPr>
              <a:t>done</a:t>
            </a:r>
            <a:endParaRPr lang="en-US" sz="2800" dirty="0" smtClean="0">
              <a:solidFill>
                <a:srgbClr val="141E69"/>
              </a:solidFill>
              <a:ea typeface="ＭＳ Ｐゴシック" pitchFamily="34" charset="-128"/>
            </a:endParaRP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Hamper efforts to take concerted actions </a:t>
            </a:r>
            <a:r>
              <a:rPr lang="en-US" sz="2800" dirty="0">
                <a:solidFill>
                  <a:srgbClr val="141E69"/>
                </a:solidFill>
                <a:ea typeface="ＭＳ Ｐゴシック" pitchFamily="34" charset="-128"/>
              </a:rPr>
              <a:t>to address </a:t>
            </a:r>
            <a:r>
              <a:rPr lang="en-US" sz="2800" dirty="0" smtClean="0">
                <a:solidFill>
                  <a:srgbClr val="141E69"/>
                </a:solidFill>
                <a:ea typeface="ＭＳ Ｐゴシック" pitchFamily="34" charset="-128"/>
              </a:rPr>
              <a:t>community health </a:t>
            </a:r>
          </a:p>
          <a:p>
            <a:pPr marL="755650" lvl="1" indent="-457200">
              <a:lnSpc>
                <a:spcPct val="80000"/>
              </a:lnSpc>
              <a:spcBef>
                <a:spcPct val="50000"/>
              </a:spcBef>
              <a:buClr>
                <a:srgbClr val="BE2D19"/>
              </a:buClr>
            </a:pPr>
            <a:r>
              <a:rPr lang="en-US" sz="2400" dirty="0">
                <a:solidFill>
                  <a:srgbClr val="141E69"/>
                </a:solidFill>
                <a:ea typeface="ＭＳ Ｐゴシック" pitchFamily="34" charset="-128"/>
              </a:rPr>
              <a:t>E</a:t>
            </a:r>
            <a:r>
              <a:rPr lang="en-US" sz="2400" dirty="0" smtClean="0">
                <a:solidFill>
                  <a:srgbClr val="141E69"/>
                </a:solidFill>
                <a:ea typeface="ＭＳ Ｐゴシック" pitchFamily="34" charset="-128"/>
              </a:rPr>
              <a:t>ach </a:t>
            </a:r>
            <a:r>
              <a:rPr lang="en-US" sz="2400" dirty="0">
                <a:solidFill>
                  <a:srgbClr val="141E69"/>
                </a:solidFill>
                <a:ea typeface="ＭＳ Ｐゴシック" pitchFamily="34" charset="-128"/>
              </a:rPr>
              <a:t>provider </a:t>
            </a:r>
            <a:r>
              <a:rPr lang="en-US" sz="2400" dirty="0" smtClean="0">
                <a:solidFill>
                  <a:srgbClr val="141E69"/>
                </a:solidFill>
                <a:ea typeface="ＭＳ Ｐゴシック" pitchFamily="34" charset="-128"/>
              </a:rPr>
              <a:t>system is </a:t>
            </a:r>
            <a:r>
              <a:rPr lang="en-US" sz="2400" dirty="0">
                <a:solidFill>
                  <a:srgbClr val="141E69"/>
                </a:solidFill>
                <a:ea typeface="ＭＳ Ｐゴシック" pitchFamily="34" charset="-128"/>
              </a:rPr>
              <a:t>only responsible for a small and shifting share of the </a:t>
            </a:r>
            <a:r>
              <a:rPr lang="en-US" sz="2400" dirty="0" smtClean="0">
                <a:solidFill>
                  <a:srgbClr val="141E69"/>
                </a:solidFill>
                <a:ea typeface="ＭＳ Ｐゴシック" pitchFamily="34" charset="-128"/>
              </a:rPr>
              <a:t>population</a:t>
            </a:r>
          </a:p>
          <a:p>
            <a:pPr marL="457200" indent="-457200">
              <a:lnSpc>
                <a:spcPct val="80000"/>
              </a:lnSpc>
              <a:spcBef>
                <a:spcPct val="50000"/>
              </a:spcBef>
              <a:buClr>
                <a:srgbClr val="BE2D19"/>
              </a:buClr>
            </a:pPr>
            <a:r>
              <a:rPr lang="en-US" sz="2800" dirty="0">
                <a:solidFill>
                  <a:srgbClr val="141E69"/>
                </a:solidFill>
                <a:ea typeface="ＭＳ Ｐゴシック" pitchFamily="34" charset="-128"/>
              </a:rPr>
              <a:t>Many communities are not large enough to sustain competing delivery systems so regulatory approach needed</a:t>
            </a:r>
            <a:endParaRPr lang="en-US" sz="2800" dirty="0" smtClean="0">
              <a:solidFill>
                <a:srgbClr val="141E69"/>
              </a:solidFill>
              <a:ea typeface="ＭＳ Ｐゴシック" pitchFamily="34" charset="-128"/>
            </a:endParaRPr>
          </a:p>
          <a:p>
            <a:pPr marL="0" indent="0">
              <a:lnSpc>
                <a:spcPct val="80000"/>
              </a:lnSpc>
              <a:spcBef>
                <a:spcPct val="50000"/>
              </a:spcBef>
              <a:buClr>
                <a:srgbClr val="BE2D19"/>
              </a:buClr>
              <a:buNone/>
            </a:pPr>
            <a:r>
              <a:rPr lang="en-US" sz="2000" dirty="0" smtClean="0">
                <a:solidFill>
                  <a:srgbClr val="141E69"/>
                </a:solidFill>
                <a:ea typeface="ＭＳ Ｐゴシック" pitchFamily="34" charset="-128"/>
              </a:rPr>
              <a:t>	</a:t>
            </a:r>
          </a:p>
        </p:txBody>
      </p:sp>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Problems With Provider Competition</a:t>
            </a:r>
          </a:p>
        </p:txBody>
      </p:sp>
      <p:sp>
        <p:nvSpPr>
          <p:cNvPr id="27653"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dirty="0">
                <a:solidFill>
                  <a:srgbClr val="141E69"/>
                </a:solidFill>
                <a:ea typeface="ＭＳ Ｐゴシック" pitchFamily="34" charset="-128"/>
                <a:cs typeface="Arial" charset="0"/>
              </a:rPr>
              <a:t>© </a:t>
            </a:r>
            <a:r>
              <a:rPr lang="en-US" sz="800" dirty="0" smtClean="0">
                <a:solidFill>
                  <a:srgbClr val="141E69"/>
                </a:solidFill>
                <a:ea typeface="ＭＳ Ｐゴシック" pitchFamily="34" charset="-128"/>
                <a:cs typeface="Arial" charset="0"/>
              </a:rPr>
              <a:t>2016</a:t>
            </a:r>
            <a:endParaRPr lang="en-US" sz="800" dirty="0">
              <a:solidFill>
                <a:srgbClr val="141E69"/>
              </a:solidFill>
              <a:ea typeface="ＭＳ Ｐゴシック" pitchFamily="34" charset="-128"/>
              <a:cs typeface="Arial" charset="0"/>
            </a:endParaRPr>
          </a:p>
        </p:txBody>
      </p:sp>
    </p:spTree>
    <p:extLst>
      <p:ext uri="{BB962C8B-B14F-4D97-AF65-F5344CB8AC3E}">
        <p14:creationId xmlns:p14="http://schemas.microsoft.com/office/powerpoint/2010/main" val="1134041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6" descr="CCCurveBkgdLogo.png"/>
          <p:cNvPicPr>
            <a:picLocks noChangeAspect="1"/>
          </p:cNvPicPr>
          <p:nvPr/>
        </p:nvPicPr>
        <p:blipFill>
          <a:blip r:embed="rId3"/>
          <a:srcRect/>
          <a:stretch>
            <a:fillRect/>
          </a:stretch>
        </p:blipFill>
        <p:spPr bwMode="auto">
          <a:xfrm>
            <a:off x="-16933" y="4007908"/>
            <a:ext cx="9144000" cy="2867025"/>
          </a:xfrm>
          <a:prstGeom prst="rect">
            <a:avLst/>
          </a:prstGeom>
          <a:noFill/>
          <a:ln w="9525">
            <a:noFill/>
            <a:miter lim="800000"/>
            <a:headEnd/>
            <a:tailEnd/>
          </a:ln>
        </p:spPr>
      </p:pic>
      <p:sp>
        <p:nvSpPr>
          <p:cNvPr id="31749" name="Rectangle 13"/>
          <p:cNvSpPr>
            <a:spLocks noGrp="1"/>
          </p:cNvSpPr>
          <p:nvPr>
            <p:ph type="body" idx="4294967295"/>
          </p:nvPr>
        </p:nvSpPr>
        <p:spPr>
          <a:xfrm>
            <a:off x="139375" y="838200"/>
            <a:ext cx="8962292" cy="5143500"/>
          </a:xfrm>
        </p:spPr>
        <p:txBody>
          <a:bodyPr/>
          <a:lstStyle/>
          <a:p>
            <a:pPr marL="457200" indent="-457200">
              <a:lnSpc>
                <a:spcPct val="80000"/>
              </a:lnSpc>
              <a:spcBef>
                <a:spcPct val="50000"/>
              </a:spcBef>
              <a:buClr>
                <a:srgbClr val="BE2D19"/>
              </a:buClr>
            </a:pPr>
            <a:r>
              <a:rPr lang="en-US" sz="2800" dirty="0">
                <a:solidFill>
                  <a:srgbClr val="141E69"/>
                </a:solidFill>
                <a:ea typeface="ＭＳ Ｐゴシック" pitchFamily="34" charset="-128"/>
              </a:rPr>
              <a:t>Excessive administrative cost of US health system largely a function of insurer competition </a:t>
            </a:r>
            <a:endParaRPr lang="en-US" sz="2800" dirty="0" smtClean="0">
              <a:solidFill>
                <a:srgbClr val="141E69"/>
              </a:solidFill>
              <a:ea typeface="ＭＳ Ｐゴシック" pitchFamily="34" charset="-128"/>
            </a:endParaRP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about </a:t>
            </a:r>
            <a:r>
              <a:rPr lang="en-US" sz="2400" dirty="0">
                <a:solidFill>
                  <a:srgbClr val="141E69"/>
                </a:solidFill>
                <a:ea typeface="ＭＳ Ｐゴシック" pitchFamily="34" charset="-128"/>
              </a:rPr>
              <a:t>$90-$150 billion/ </a:t>
            </a:r>
            <a:r>
              <a:rPr lang="en-US" sz="2400" dirty="0" smtClean="0">
                <a:solidFill>
                  <a:srgbClr val="141E69"/>
                </a:solidFill>
                <a:ea typeface="ＭＳ Ｐゴシック" pitchFamily="34" charset="-128"/>
              </a:rPr>
              <a:t>year</a:t>
            </a:r>
            <a:endParaRPr lang="en-US" sz="2000" dirty="0" smtClean="0">
              <a:solidFill>
                <a:srgbClr val="141E69"/>
              </a:solidFill>
              <a:ea typeface="ＭＳ Ｐゴシック" pitchFamily="34" charset="-128"/>
            </a:endParaRP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Competing </a:t>
            </a:r>
            <a:r>
              <a:rPr lang="en-US" sz="2800" dirty="0">
                <a:solidFill>
                  <a:srgbClr val="141E69"/>
                </a:solidFill>
                <a:ea typeface="ＭＳ Ｐゴシック" pitchFamily="34" charset="-128"/>
              </a:rPr>
              <a:t>insurers with relatively small market share cannot bargain effectively with providers for good </a:t>
            </a:r>
            <a:r>
              <a:rPr lang="en-US" sz="2800" dirty="0" smtClean="0">
                <a:solidFill>
                  <a:srgbClr val="141E69"/>
                </a:solidFill>
                <a:ea typeface="ＭＳ Ｐゴシック" pitchFamily="34" charset="-128"/>
              </a:rPr>
              <a:t>prices</a:t>
            </a:r>
          </a:p>
          <a:p>
            <a:pPr marL="457200" indent="-457200">
              <a:lnSpc>
                <a:spcPct val="80000"/>
              </a:lnSpc>
              <a:spcBef>
                <a:spcPct val="50000"/>
              </a:spcBef>
              <a:buClr>
                <a:srgbClr val="BE2D19"/>
              </a:buClr>
            </a:pPr>
            <a:r>
              <a:rPr lang="en-US" sz="2800" dirty="0">
                <a:solidFill>
                  <a:srgbClr val="141E69"/>
                </a:solidFill>
                <a:ea typeface="ＭＳ Ｐゴシック" pitchFamily="34" charset="-128"/>
              </a:rPr>
              <a:t>More actors can mean bad </a:t>
            </a:r>
            <a:r>
              <a:rPr lang="en-US" sz="2800" dirty="0" smtClean="0">
                <a:solidFill>
                  <a:srgbClr val="141E69"/>
                </a:solidFill>
                <a:ea typeface="ＭＳ Ｐゴシック" pitchFamily="34" charset="-128"/>
              </a:rPr>
              <a:t>actors</a:t>
            </a:r>
          </a:p>
          <a:p>
            <a:pPr marL="755650" lvl="1" indent="-457200">
              <a:lnSpc>
                <a:spcPct val="80000"/>
              </a:lnSpc>
              <a:spcBef>
                <a:spcPct val="50000"/>
              </a:spcBef>
              <a:buClr>
                <a:srgbClr val="BE2D19"/>
              </a:buClr>
            </a:pPr>
            <a:r>
              <a:rPr lang="en-US" sz="2400" dirty="0">
                <a:solidFill>
                  <a:srgbClr val="141E69"/>
                </a:solidFill>
                <a:ea typeface="ＭＳ Ｐゴシック" pitchFamily="34" charset="-128"/>
              </a:rPr>
              <a:t>Because they have few other tools, most small insurers rely on "anti-social" approaches to </a:t>
            </a:r>
            <a:r>
              <a:rPr lang="en-US" sz="2400" dirty="0" smtClean="0">
                <a:solidFill>
                  <a:srgbClr val="141E69"/>
                </a:solidFill>
                <a:ea typeface="ＭＳ Ｐゴシック" pitchFamily="34" charset="-128"/>
              </a:rPr>
              <a:t>keep costs in check</a:t>
            </a: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Example: </a:t>
            </a:r>
            <a:r>
              <a:rPr lang="en-US" sz="2400" dirty="0" smtClean="0">
                <a:solidFill>
                  <a:srgbClr val="141E69"/>
                </a:solidFill>
                <a:ea typeface="ＭＳ Ｐゴシック" pitchFamily="34" charset="-128"/>
              </a:rPr>
              <a:t>discriminating </a:t>
            </a:r>
            <a:r>
              <a:rPr lang="en-US" sz="2400" dirty="0">
                <a:solidFill>
                  <a:srgbClr val="141E69"/>
                </a:solidFill>
                <a:ea typeface="ＭＳ Ｐゴシック" pitchFamily="34" charset="-128"/>
              </a:rPr>
              <a:t>against sick people in benefit design or network design (they used to just keep "those people" out but ACA doesn't allow them to do that anymore)</a:t>
            </a:r>
            <a:endParaRPr lang="en-US" sz="2400" dirty="0" smtClean="0">
              <a:solidFill>
                <a:srgbClr val="141E69"/>
              </a:solidFill>
              <a:ea typeface="ＭＳ Ｐゴシック" pitchFamily="34" charset="-128"/>
            </a:endParaRPr>
          </a:p>
        </p:txBody>
      </p:sp>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Problems With Insurer Competition</a:t>
            </a:r>
          </a:p>
        </p:txBody>
      </p:sp>
      <p:sp>
        <p:nvSpPr>
          <p:cNvPr id="27653"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dirty="0">
                <a:solidFill>
                  <a:srgbClr val="141E69"/>
                </a:solidFill>
                <a:ea typeface="ＭＳ Ｐゴシック" pitchFamily="34" charset="-128"/>
                <a:cs typeface="Arial" charset="0"/>
              </a:rPr>
              <a:t>© </a:t>
            </a:r>
            <a:r>
              <a:rPr lang="en-US" sz="800" dirty="0" smtClean="0">
                <a:solidFill>
                  <a:srgbClr val="141E69"/>
                </a:solidFill>
                <a:ea typeface="ＭＳ Ｐゴシック" pitchFamily="34" charset="-128"/>
                <a:cs typeface="Arial" charset="0"/>
              </a:rPr>
              <a:t>2016</a:t>
            </a:r>
            <a:endParaRPr lang="en-US" sz="800" dirty="0">
              <a:solidFill>
                <a:srgbClr val="141E69"/>
              </a:solidFill>
              <a:ea typeface="ＭＳ Ｐゴシック" pitchFamily="34" charset="-128"/>
              <a:cs typeface="Arial" charset="0"/>
            </a:endParaRPr>
          </a:p>
        </p:txBody>
      </p:sp>
    </p:spTree>
    <p:extLst>
      <p:ext uri="{BB962C8B-B14F-4D97-AF65-F5344CB8AC3E}">
        <p14:creationId xmlns:p14="http://schemas.microsoft.com/office/powerpoint/2010/main" val="1010023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3"/>
          <p:cNvSpPr>
            <a:spLocks noGrp="1"/>
          </p:cNvSpPr>
          <p:nvPr>
            <p:ph type="body" idx="4294967295"/>
          </p:nvPr>
        </p:nvSpPr>
        <p:spPr>
          <a:xfrm>
            <a:off x="139375" y="838200"/>
            <a:ext cx="8962292" cy="5143500"/>
          </a:xfrm>
        </p:spPr>
        <p:txBody>
          <a:bodyPr/>
          <a:lstStyle/>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Evidence </a:t>
            </a:r>
            <a:r>
              <a:rPr lang="en-US" sz="2800" dirty="0">
                <a:solidFill>
                  <a:srgbClr val="141E69"/>
                </a:solidFill>
                <a:ea typeface="ＭＳ Ｐゴシック" pitchFamily="34" charset="-128"/>
              </a:rPr>
              <a:t>suggests that provider market concentration leads to higher </a:t>
            </a:r>
            <a:r>
              <a:rPr lang="en-US" sz="2800" dirty="0" smtClean="0">
                <a:solidFill>
                  <a:srgbClr val="141E69"/>
                </a:solidFill>
                <a:ea typeface="ＭＳ Ｐゴシック" pitchFamily="34" charset="-128"/>
              </a:rPr>
              <a:t>prices</a:t>
            </a:r>
          </a:p>
          <a:p>
            <a:pPr marL="457200" indent="-457200">
              <a:lnSpc>
                <a:spcPct val="80000"/>
              </a:lnSpc>
              <a:spcBef>
                <a:spcPct val="50000"/>
              </a:spcBef>
              <a:buClr>
                <a:srgbClr val="BE2D19"/>
              </a:buClr>
            </a:pPr>
            <a:r>
              <a:rPr lang="en-US" sz="2800" dirty="0">
                <a:solidFill>
                  <a:srgbClr val="141E69"/>
                </a:solidFill>
                <a:ea typeface="ＭＳ Ｐゴシック" pitchFamily="34" charset="-128"/>
              </a:rPr>
              <a:t>Evidence suggests that insurance market concentration holds down provider prices, but may not translate to lower premiums</a:t>
            </a:r>
            <a:r>
              <a:rPr lang="en-US" sz="2800" dirty="0" smtClean="0">
                <a:solidFill>
                  <a:srgbClr val="141E69"/>
                </a:solidFill>
                <a:ea typeface="ＭＳ Ｐゴシック" pitchFamily="34" charset="-128"/>
              </a:rPr>
              <a:t>.</a:t>
            </a:r>
          </a:p>
          <a:p>
            <a:pPr marL="457200" indent="-457200">
              <a:lnSpc>
                <a:spcPct val="80000"/>
              </a:lnSpc>
              <a:spcBef>
                <a:spcPct val="50000"/>
              </a:spcBef>
              <a:buClr>
                <a:srgbClr val="BE2D19"/>
              </a:buClr>
            </a:pPr>
            <a:r>
              <a:rPr lang="en-US" sz="2800" dirty="0">
                <a:solidFill>
                  <a:srgbClr val="141E69"/>
                </a:solidFill>
                <a:ea typeface="ＭＳ Ｐゴシック" pitchFamily="34" charset="-128"/>
              </a:rPr>
              <a:t>Recent evidence from exchanges suggests that having more carriers in a Marketplace leads to lower premiums but there are some weaknesses in this evidence. </a:t>
            </a:r>
            <a:endParaRPr lang="en-US" sz="2800" dirty="0" smtClean="0">
              <a:solidFill>
                <a:srgbClr val="141E69"/>
              </a:solidFill>
              <a:ea typeface="ＭＳ Ｐゴシック" pitchFamily="34" charset="-128"/>
            </a:endParaRP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Specifically</a:t>
            </a:r>
            <a:r>
              <a:rPr lang="en-US" sz="2400" dirty="0">
                <a:solidFill>
                  <a:srgbClr val="141E69"/>
                </a:solidFill>
                <a:ea typeface="ＭＳ Ｐゴシック" pitchFamily="34" charset="-128"/>
              </a:rPr>
              <a:t>, not clear that first year premiums reflected cost of enrollees</a:t>
            </a:r>
            <a:r>
              <a:rPr lang="en-US" sz="2400" dirty="0" smtClean="0">
                <a:solidFill>
                  <a:srgbClr val="141E69"/>
                </a:solidFill>
                <a:ea typeface="ＭＳ Ｐゴシック" pitchFamily="34" charset="-128"/>
              </a:rPr>
              <a:t>.</a:t>
            </a:r>
          </a:p>
          <a:p>
            <a:pPr marL="457200" indent="-457200">
              <a:lnSpc>
                <a:spcPct val="80000"/>
              </a:lnSpc>
              <a:spcBef>
                <a:spcPct val="50000"/>
              </a:spcBef>
              <a:buClr>
                <a:srgbClr val="BE2D19"/>
              </a:buClr>
            </a:pPr>
            <a:r>
              <a:rPr lang="en-US" sz="2800" dirty="0">
                <a:solidFill>
                  <a:srgbClr val="141E69"/>
                </a:solidFill>
                <a:ea typeface="ＭＳ Ｐゴシック" pitchFamily="34" charset="-128"/>
              </a:rPr>
              <a:t>Evidence from Medicare Advantage is that plan mergers raise premiums</a:t>
            </a:r>
          </a:p>
          <a:p>
            <a:pPr marL="457200" indent="-457200">
              <a:lnSpc>
                <a:spcPct val="80000"/>
              </a:lnSpc>
              <a:spcBef>
                <a:spcPct val="50000"/>
              </a:spcBef>
              <a:buClr>
                <a:srgbClr val="BE2D19"/>
              </a:buClr>
            </a:pPr>
            <a:endParaRPr lang="en-US" sz="2800" dirty="0" smtClean="0">
              <a:solidFill>
                <a:srgbClr val="141E69"/>
              </a:solidFill>
              <a:ea typeface="ＭＳ Ｐゴシック" pitchFamily="34" charset="-128"/>
            </a:endParaRPr>
          </a:p>
        </p:txBody>
      </p:sp>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What We Know And What We Don’t Know</a:t>
            </a:r>
          </a:p>
        </p:txBody>
      </p:sp>
    </p:spTree>
    <p:extLst>
      <p:ext uri="{BB962C8B-B14F-4D97-AF65-F5344CB8AC3E}">
        <p14:creationId xmlns:p14="http://schemas.microsoft.com/office/powerpoint/2010/main" val="1207223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00263"/>
            <a:ext cx="6222899"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Insurer Market Concentration</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86" y="762000"/>
            <a:ext cx="83820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3"/>
          <p:cNvSpPr txBox="1">
            <a:spLocks/>
          </p:cNvSpPr>
          <p:nvPr/>
        </p:nvSpPr>
        <p:spPr bwMode="auto">
          <a:xfrm>
            <a:off x="173240" y="5413376"/>
            <a:ext cx="8962292" cy="5334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a:lstStyle>
          <a:p>
            <a:pPr marL="0" indent="0">
              <a:lnSpc>
                <a:spcPct val="80000"/>
              </a:lnSpc>
              <a:spcBef>
                <a:spcPct val="50000"/>
              </a:spcBef>
              <a:buClr>
                <a:srgbClr val="BE2D19"/>
              </a:buClr>
              <a:buNone/>
            </a:pPr>
            <a:endParaRPr lang="en-US" sz="2800" kern="0" dirty="0" smtClean="0">
              <a:solidFill>
                <a:srgbClr val="141E69"/>
              </a:solidFill>
              <a:ea typeface="ＭＳ Ｐゴシック" pitchFamily="34" charset="-128"/>
            </a:endParaRPr>
          </a:p>
          <a:p>
            <a:pPr marL="0" indent="0">
              <a:lnSpc>
                <a:spcPct val="80000"/>
              </a:lnSpc>
              <a:spcBef>
                <a:spcPct val="50000"/>
              </a:spcBef>
              <a:buClr>
                <a:srgbClr val="BE2D19"/>
              </a:buClr>
              <a:buNone/>
            </a:pPr>
            <a:r>
              <a:rPr lang="en-US" sz="2800" kern="0" dirty="0" smtClean="0">
                <a:solidFill>
                  <a:srgbClr val="141E69"/>
                </a:solidFill>
                <a:ea typeface="ＭＳ Ｐゴシック" pitchFamily="34" charset="-128"/>
              </a:rPr>
              <a:t>Probably </a:t>
            </a:r>
            <a:r>
              <a:rPr lang="en-US" sz="2800" kern="0" dirty="0">
                <a:solidFill>
                  <a:srgbClr val="141E69"/>
                </a:solidFill>
                <a:ea typeface="ＭＳ Ｐゴシック" pitchFamily="34" charset="-128"/>
              </a:rPr>
              <a:t>not a linear relationship between more plans and lower cost </a:t>
            </a:r>
            <a:endParaRPr lang="en-US" sz="2800" kern="0" dirty="0" smtClean="0">
              <a:solidFill>
                <a:srgbClr val="141E69"/>
              </a:solidFill>
              <a:ea typeface="ＭＳ Ｐゴシック" pitchFamily="34" charset="-128"/>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a:solidFill>
                  <a:srgbClr val="141E69"/>
                </a:solidFill>
                <a:ea typeface="ＭＳ Ｐゴシック" pitchFamily="34" charset="-128"/>
                <a:cs typeface="Arial" charset="0"/>
              </a:rPr>
              <a:t>© 2011</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86950" cy="730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CCCurveBkgdLogo.png"/>
          <p:cNvPicPr>
            <a:picLocks noChangeAspect="1"/>
          </p:cNvPicPr>
          <p:nvPr/>
        </p:nvPicPr>
        <p:blipFill>
          <a:blip r:embed="rId3"/>
          <a:srcRect/>
          <a:stretch>
            <a:fillRect/>
          </a:stretch>
        </p:blipFill>
        <p:spPr bwMode="auto">
          <a:xfrm>
            <a:off x="0" y="3990975"/>
            <a:ext cx="9144000" cy="2867025"/>
          </a:xfrm>
          <a:prstGeom prst="rect">
            <a:avLst/>
          </a:prstGeom>
          <a:noFill/>
          <a:ln w="9525">
            <a:noFill/>
            <a:miter lim="800000"/>
            <a:headEnd/>
            <a:tailEnd/>
          </a:ln>
        </p:spPr>
      </p:pic>
      <p:sp>
        <p:nvSpPr>
          <p:cNvPr id="10244" name="Rectangle 12"/>
          <p:cNvSpPr>
            <a:spLocks noGrp="1"/>
          </p:cNvSpPr>
          <p:nvPr>
            <p:ph type="title" idx="4294967295"/>
          </p:nvPr>
        </p:nvSpPr>
        <p:spPr>
          <a:xfrm>
            <a:off x="1" y="0"/>
            <a:ext cx="9144000" cy="533400"/>
          </a:xfrm>
          <a:solidFill>
            <a:srgbClr val="BCD1E3"/>
          </a:solidFill>
        </p:spPr>
        <p:txBody>
          <a:bodyPr/>
          <a:lstStyle/>
          <a:p>
            <a:pPr marL="342900" indent="0" algn="l"/>
            <a:r>
              <a:rPr lang="en-US" altLang="en-US" sz="3200" b="1" dirty="0">
                <a:solidFill>
                  <a:srgbClr val="BE2D19"/>
                </a:solidFill>
                <a:ea typeface="MS PGothic" pitchFamily="34" charset="-128"/>
              </a:rPr>
              <a:t>How Should Advocates Respond?</a:t>
            </a:r>
            <a:endParaRPr lang="en-US" altLang="en-US" sz="3200" b="1" dirty="0" smtClean="0">
              <a:solidFill>
                <a:srgbClr val="BE2D19"/>
              </a:solidFill>
              <a:ea typeface="MS PGothic" pitchFamily="34" charset="-128"/>
            </a:endParaRPr>
          </a:p>
        </p:txBody>
      </p:sp>
      <p:sp>
        <p:nvSpPr>
          <p:cNvPr id="3" name="Content Placeholder 2"/>
          <p:cNvSpPr>
            <a:spLocks noGrp="1"/>
          </p:cNvSpPr>
          <p:nvPr>
            <p:ph idx="1"/>
          </p:nvPr>
        </p:nvSpPr>
        <p:spPr>
          <a:xfrm>
            <a:off x="457200" y="1676400"/>
            <a:ext cx="8229600" cy="4058444"/>
          </a:xfrm>
        </p:spPr>
        <p:txBody>
          <a:bodyPr/>
          <a:lstStyle/>
          <a:p>
            <a:pPr marL="39688" indent="0">
              <a:buNone/>
            </a:pPr>
            <a:r>
              <a:rPr lang="en-US" dirty="0" smtClean="0">
                <a:solidFill>
                  <a:schemeClr val="accent6"/>
                </a:solidFill>
              </a:rPr>
              <a:t>  </a:t>
            </a:r>
            <a:endParaRPr lang="en-US" dirty="0">
              <a:solidFill>
                <a:schemeClr val="accent6"/>
              </a:solidFill>
            </a:endParaRPr>
          </a:p>
        </p:txBody>
      </p:sp>
      <p:sp>
        <p:nvSpPr>
          <p:cNvPr id="10" name="Content Placeholder 5"/>
          <p:cNvSpPr txBox="1">
            <a:spLocks/>
          </p:cNvSpPr>
          <p:nvPr/>
        </p:nvSpPr>
        <p:spPr bwMode="auto">
          <a:xfrm>
            <a:off x="871538" y="1219200"/>
            <a:ext cx="3733800" cy="6096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a:lstStyle>
          <a:p>
            <a:pPr marL="39688" indent="0">
              <a:buFont typeface="Arial" pitchFamily="34" charset="0"/>
              <a:buNone/>
            </a:pPr>
            <a:r>
              <a:rPr lang="en-US" altLang="en-US" sz="4800" kern="0" dirty="0" smtClean="0">
                <a:solidFill>
                  <a:schemeClr val="accent6"/>
                </a:solidFill>
              </a:rPr>
              <a:t>Just say no?</a:t>
            </a:r>
          </a:p>
        </p:txBody>
      </p:sp>
      <p:sp>
        <p:nvSpPr>
          <p:cNvPr id="11" name="TextBox 3"/>
          <p:cNvSpPr txBox="1">
            <a:spLocks noChangeArrowheads="1"/>
          </p:cNvSpPr>
          <p:nvPr/>
        </p:nvSpPr>
        <p:spPr bwMode="auto">
          <a:xfrm>
            <a:off x="4179283" y="2231283"/>
            <a:ext cx="433676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9688" eaLnBrk="0" hangingPunct="0">
              <a:spcBef>
                <a:spcPts val="700"/>
              </a:spcBef>
              <a:buClr>
                <a:srgbClr val="000000"/>
              </a:buClr>
              <a:buSzPct val="100000"/>
              <a:buFont typeface="Arial" pitchFamily="34" charset="0"/>
              <a:buChar char="•"/>
              <a:defRPr sz="3200">
                <a:solidFill>
                  <a:schemeClr val="tx1"/>
                </a:solidFill>
                <a:latin typeface="Arial" pitchFamily="34" charset="0"/>
                <a:sym typeface="Arial" pitchFamily="34" charset="0"/>
              </a:defRPr>
            </a:lvl1pPr>
            <a:lvl2pPr marL="742950" indent="-285750" eaLnBrk="0" hangingPunct="0">
              <a:spcBef>
                <a:spcPts val="600"/>
              </a:spcBef>
              <a:buClr>
                <a:srgbClr val="000000"/>
              </a:buClr>
              <a:buSzPct val="100000"/>
              <a:buFont typeface="Arial" pitchFamily="34" charset="0"/>
              <a:buChar char="–"/>
              <a:defRPr sz="2800">
                <a:solidFill>
                  <a:schemeClr val="tx1"/>
                </a:solidFill>
                <a:latin typeface="Arial" pitchFamily="34" charset="0"/>
                <a:sym typeface="Arial" pitchFamily="34" charset="0"/>
              </a:defRPr>
            </a:lvl2pPr>
            <a:lvl3pPr marL="1143000" indent="-228600" eaLnBrk="0" hangingPunct="0">
              <a:spcBef>
                <a:spcPts val="600"/>
              </a:spcBef>
              <a:buClr>
                <a:srgbClr val="000000"/>
              </a:buClr>
              <a:buSzPct val="100000"/>
              <a:buFont typeface="Arial" pitchFamily="34" charset="0"/>
              <a:buChar char="•"/>
              <a:defRPr sz="2400">
                <a:solidFill>
                  <a:schemeClr val="tx1"/>
                </a:solidFill>
                <a:latin typeface="Arial" pitchFamily="34" charset="0"/>
                <a:sym typeface="Arial" pitchFamily="34" charset="0"/>
              </a:defRPr>
            </a:lvl3pPr>
            <a:lvl4pPr marL="1600200" indent="-228600" eaLnBrk="0" hangingPunct="0">
              <a:spcBef>
                <a:spcPts val="500"/>
              </a:spcBef>
              <a:buClr>
                <a:srgbClr val="000000"/>
              </a:buClr>
              <a:buSzPct val="100000"/>
              <a:buFont typeface="Arial" pitchFamily="34" charset="0"/>
              <a:buChar char="–"/>
              <a:defRPr sz="2000">
                <a:solidFill>
                  <a:schemeClr val="tx1"/>
                </a:solidFill>
                <a:latin typeface="Arial" pitchFamily="34" charset="0"/>
                <a:sym typeface="Arial" pitchFamily="34" charset="0"/>
              </a:defRPr>
            </a:lvl4pPr>
            <a:lvl5pPr marL="2057400" indent="-228600" eaLnBrk="0" hangingPunct="0">
              <a:spcBef>
                <a:spcPts val="500"/>
              </a:spcBef>
              <a:buClr>
                <a:srgbClr val="000000"/>
              </a:buClr>
              <a:buSzPct val="100000"/>
              <a:buFont typeface="Arial" pitchFamily="34" charset="0"/>
              <a:buChar char="»"/>
              <a:defRPr sz="2000">
                <a:solidFill>
                  <a:schemeClr val="tx1"/>
                </a:solidFill>
                <a:latin typeface="Arial" pitchFamily="34" charset="0"/>
                <a:sym typeface="Arial" pitchFamily="34" charset="0"/>
              </a:defRPr>
            </a:lvl5pPr>
            <a:lvl6pPr marL="25146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sym typeface="Arial" pitchFamily="34" charset="0"/>
              </a:defRPr>
            </a:lvl6pPr>
            <a:lvl7pPr marL="29718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sym typeface="Arial" pitchFamily="34" charset="0"/>
              </a:defRPr>
            </a:lvl7pPr>
            <a:lvl8pPr marL="34290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sym typeface="Arial" pitchFamily="34" charset="0"/>
              </a:defRPr>
            </a:lvl8pPr>
            <a:lvl9pPr marL="38862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sym typeface="Arial" pitchFamily="34" charset="0"/>
              </a:defRPr>
            </a:lvl9pPr>
          </a:lstStyle>
          <a:p>
            <a:pPr>
              <a:buFont typeface="Arial" pitchFamily="34" charset="0"/>
              <a:buNone/>
            </a:pPr>
            <a:r>
              <a:rPr lang="en-US" altLang="en-US" sz="4800" dirty="0" smtClean="0">
                <a:solidFill>
                  <a:schemeClr val="accent6"/>
                </a:solidFill>
              </a:rPr>
              <a:t>Perhaps not….</a:t>
            </a:r>
            <a:endParaRPr lang="en-US" altLang="en-US" sz="4800" dirty="0">
              <a:solidFill>
                <a:schemeClr val="accent6"/>
              </a:solidFill>
            </a:endParaRPr>
          </a:p>
          <a:p>
            <a:pPr eaLnBrk="1" hangingPunct="1">
              <a:spcBef>
                <a:spcPct val="0"/>
              </a:spcBef>
              <a:buClrTx/>
              <a:buSzTx/>
              <a:buFontTx/>
              <a:buNone/>
            </a:pPr>
            <a:endParaRPr lang="en-US" altLang="en-US" sz="2800" dirty="0">
              <a:solidFill>
                <a:schemeClr val="accent6"/>
              </a:solidFill>
            </a:endParaRPr>
          </a:p>
        </p:txBody>
      </p:sp>
      <p:sp>
        <p:nvSpPr>
          <p:cNvPr id="14" name="TextBox 3"/>
          <p:cNvSpPr txBox="1">
            <a:spLocks noChangeArrowheads="1"/>
          </p:cNvSpPr>
          <p:nvPr/>
        </p:nvSpPr>
        <p:spPr bwMode="auto">
          <a:xfrm>
            <a:off x="1420228" y="3505199"/>
            <a:ext cx="45339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688" eaLnBrk="0" hangingPunct="0">
              <a:spcBef>
                <a:spcPts val="700"/>
              </a:spcBef>
              <a:buClr>
                <a:srgbClr val="000000"/>
              </a:buClr>
              <a:buSzPct val="100000"/>
              <a:buFont typeface="Arial" pitchFamily="34" charset="0"/>
              <a:buChar char="•"/>
              <a:defRPr sz="3200">
                <a:solidFill>
                  <a:schemeClr val="tx1"/>
                </a:solidFill>
                <a:latin typeface="Arial" pitchFamily="34" charset="0"/>
                <a:sym typeface="Arial" pitchFamily="34" charset="0"/>
              </a:defRPr>
            </a:lvl1pPr>
            <a:lvl2pPr marL="742950" indent="-285750" eaLnBrk="0" hangingPunct="0">
              <a:spcBef>
                <a:spcPts val="600"/>
              </a:spcBef>
              <a:buClr>
                <a:srgbClr val="000000"/>
              </a:buClr>
              <a:buSzPct val="100000"/>
              <a:buFont typeface="Arial" pitchFamily="34" charset="0"/>
              <a:buChar char="–"/>
              <a:defRPr sz="2800">
                <a:solidFill>
                  <a:schemeClr val="tx1"/>
                </a:solidFill>
                <a:latin typeface="Arial" pitchFamily="34" charset="0"/>
                <a:sym typeface="Arial" pitchFamily="34" charset="0"/>
              </a:defRPr>
            </a:lvl2pPr>
            <a:lvl3pPr marL="1143000" indent="-228600" eaLnBrk="0" hangingPunct="0">
              <a:spcBef>
                <a:spcPts val="600"/>
              </a:spcBef>
              <a:buClr>
                <a:srgbClr val="000000"/>
              </a:buClr>
              <a:buSzPct val="100000"/>
              <a:buFont typeface="Arial" pitchFamily="34" charset="0"/>
              <a:buChar char="•"/>
              <a:defRPr sz="2400">
                <a:solidFill>
                  <a:schemeClr val="tx1"/>
                </a:solidFill>
                <a:latin typeface="Arial" pitchFamily="34" charset="0"/>
                <a:sym typeface="Arial" pitchFamily="34" charset="0"/>
              </a:defRPr>
            </a:lvl3pPr>
            <a:lvl4pPr marL="1600200" indent="-228600" eaLnBrk="0" hangingPunct="0">
              <a:spcBef>
                <a:spcPts val="500"/>
              </a:spcBef>
              <a:buClr>
                <a:srgbClr val="000000"/>
              </a:buClr>
              <a:buSzPct val="100000"/>
              <a:buFont typeface="Arial" pitchFamily="34" charset="0"/>
              <a:buChar char="–"/>
              <a:defRPr sz="2000">
                <a:solidFill>
                  <a:schemeClr val="tx1"/>
                </a:solidFill>
                <a:latin typeface="Arial" pitchFamily="34" charset="0"/>
                <a:sym typeface="Arial" pitchFamily="34" charset="0"/>
              </a:defRPr>
            </a:lvl4pPr>
            <a:lvl5pPr marL="2057400" indent="-228600" eaLnBrk="0" hangingPunct="0">
              <a:spcBef>
                <a:spcPts val="500"/>
              </a:spcBef>
              <a:buClr>
                <a:srgbClr val="000000"/>
              </a:buClr>
              <a:buSzPct val="100000"/>
              <a:buFont typeface="Arial" pitchFamily="34" charset="0"/>
              <a:buChar char="»"/>
              <a:defRPr sz="2000">
                <a:solidFill>
                  <a:schemeClr val="tx1"/>
                </a:solidFill>
                <a:latin typeface="Arial" pitchFamily="34" charset="0"/>
                <a:sym typeface="Arial" pitchFamily="34" charset="0"/>
              </a:defRPr>
            </a:lvl5pPr>
            <a:lvl6pPr marL="25146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sym typeface="Arial" pitchFamily="34" charset="0"/>
              </a:defRPr>
            </a:lvl6pPr>
            <a:lvl7pPr marL="29718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sym typeface="Arial" pitchFamily="34" charset="0"/>
              </a:defRPr>
            </a:lvl7pPr>
            <a:lvl8pPr marL="34290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sym typeface="Arial" pitchFamily="34" charset="0"/>
              </a:defRPr>
            </a:lvl8pPr>
            <a:lvl9pPr marL="38862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sym typeface="Arial" pitchFamily="34" charset="0"/>
              </a:defRPr>
            </a:lvl9pPr>
          </a:lstStyle>
          <a:p>
            <a:pPr eaLnBrk="1" hangingPunct="1">
              <a:spcBef>
                <a:spcPct val="0"/>
              </a:spcBef>
              <a:buClrTx/>
              <a:buSzTx/>
              <a:buFontTx/>
              <a:buNone/>
            </a:pPr>
            <a:r>
              <a:rPr lang="en-US" altLang="en-US" sz="5400" dirty="0" smtClean="0">
                <a:solidFill>
                  <a:schemeClr val="accent6"/>
                </a:solidFill>
              </a:rPr>
              <a:t>Why not?</a:t>
            </a:r>
            <a:endParaRPr lang="en-US" altLang="en-US" sz="5400" dirty="0">
              <a:solidFill>
                <a:schemeClr val="accent6"/>
              </a:solidFill>
            </a:endParaRPr>
          </a:p>
          <a:p>
            <a:pPr eaLnBrk="1" hangingPunct="1">
              <a:spcBef>
                <a:spcPct val="0"/>
              </a:spcBef>
              <a:buClrTx/>
              <a:buSzTx/>
              <a:buFontTx/>
              <a:buNone/>
            </a:pPr>
            <a:endParaRPr lang="en-US" altLang="en-US" sz="2800" dirty="0">
              <a:solidFill>
                <a:schemeClr val="accent6"/>
              </a:solidFill>
            </a:endParaRPr>
          </a:p>
        </p:txBody>
      </p:sp>
      <p:sp>
        <p:nvSpPr>
          <p:cNvPr id="20"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dirty="0">
                <a:solidFill>
                  <a:schemeClr val="accent6"/>
                </a:solidFill>
                <a:ea typeface="ＭＳ Ｐゴシック"/>
                <a:cs typeface="Arial" charset="0"/>
              </a:rPr>
              <a:t>© </a:t>
            </a:r>
            <a:r>
              <a:rPr lang="en-US" sz="800" dirty="0" smtClean="0">
                <a:solidFill>
                  <a:schemeClr val="accent6"/>
                </a:solidFill>
                <a:ea typeface="ＭＳ Ｐゴシック"/>
                <a:cs typeface="Arial" charset="0"/>
              </a:rPr>
              <a:t>2016</a:t>
            </a:r>
            <a:endParaRPr lang="en-US" sz="800" dirty="0">
              <a:solidFill>
                <a:schemeClr val="accent6"/>
              </a:solidFill>
              <a:ea typeface="ＭＳ Ｐゴシック"/>
              <a:cs typeface="Arial" charset="0"/>
            </a:endParaRPr>
          </a:p>
        </p:txBody>
      </p:sp>
    </p:spTree>
    <p:extLst>
      <p:ext uri="{BB962C8B-B14F-4D97-AF65-F5344CB8AC3E}">
        <p14:creationId xmlns:p14="http://schemas.microsoft.com/office/powerpoint/2010/main" val="1129865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3"/>
          <p:cNvSpPr>
            <a:spLocks noGrp="1"/>
          </p:cNvSpPr>
          <p:nvPr>
            <p:ph type="body" idx="4294967295"/>
          </p:nvPr>
        </p:nvSpPr>
        <p:spPr>
          <a:xfrm>
            <a:off x="144722" y="762000"/>
            <a:ext cx="8962292" cy="5143500"/>
          </a:xfrm>
        </p:spPr>
        <p:txBody>
          <a:bodyPr/>
          <a:lstStyle/>
          <a:p>
            <a:pPr marL="0" indent="0">
              <a:lnSpc>
                <a:spcPct val="80000"/>
              </a:lnSpc>
              <a:spcBef>
                <a:spcPct val="50000"/>
              </a:spcBef>
              <a:buClr>
                <a:srgbClr val="BE2D19"/>
              </a:buClr>
              <a:buNone/>
            </a:pPr>
            <a:r>
              <a:rPr lang="en-US" sz="2800" dirty="0" smtClean="0">
                <a:solidFill>
                  <a:srgbClr val="141E69"/>
                </a:solidFill>
                <a:ea typeface="ＭＳ Ｐゴシック" pitchFamily="34" charset="-128"/>
              </a:rPr>
              <a:t>How </a:t>
            </a:r>
            <a:r>
              <a:rPr lang="en-US" sz="2800" dirty="0">
                <a:solidFill>
                  <a:srgbClr val="141E69"/>
                </a:solidFill>
                <a:ea typeface="ＭＳ Ｐゴシック" pitchFamily="34" charset="-128"/>
              </a:rPr>
              <a:t>do we imagine </a:t>
            </a:r>
            <a:r>
              <a:rPr lang="en-US" sz="2800" dirty="0" smtClean="0">
                <a:solidFill>
                  <a:srgbClr val="141E69"/>
                </a:solidFill>
                <a:ea typeface="ＭＳ Ｐゴシック" pitchFamily="34" charset="-128"/>
              </a:rPr>
              <a:t>efforts to control health care costs will </a:t>
            </a:r>
            <a:r>
              <a:rPr lang="en-US" sz="2800" dirty="0">
                <a:solidFill>
                  <a:srgbClr val="141E69"/>
                </a:solidFill>
                <a:ea typeface="ＭＳ Ｐゴシック" pitchFamily="34" charset="-128"/>
              </a:rPr>
              <a:t>work over the long </a:t>
            </a:r>
            <a:r>
              <a:rPr lang="en-US" sz="2800" dirty="0" smtClean="0">
                <a:solidFill>
                  <a:srgbClr val="141E69"/>
                </a:solidFill>
                <a:ea typeface="ＭＳ Ｐゴシック" pitchFamily="34" charset="-128"/>
              </a:rPr>
              <a:t>run if we block potential innovations to integrate care and reform pay incentives? </a:t>
            </a:r>
            <a:endParaRPr lang="en-US" sz="2800" dirty="0" smtClean="0">
              <a:solidFill>
                <a:srgbClr val="141E69"/>
              </a:solidFill>
              <a:ea typeface="ＭＳ Ｐゴシック" pitchFamily="34" charset="-128"/>
            </a:endParaRPr>
          </a:p>
          <a:p>
            <a:pPr marL="0" indent="0">
              <a:lnSpc>
                <a:spcPct val="80000"/>
              </a:lnSpc>
              <a:spcBef>
                <a:spcPct val="50000"/>
              </a:spcBef>
              <a:buClr>
                <a:srgbClr val="BE2D19"/>
              </a:buClr>
              <a:buNone/>
            </a:pPr>
            <a:r>
              <a:rPr lang="en-US" sz="2800" dirty="0" smtClean="0">
                <a:solidFill>
                  <a:srgbClr val="141E69"/>
                </a:solidFill>
                <a:ea typeface="ＭＳ Ｐゴシック" pitchFamily="34" charset="-128"/>
              </a:rPr>
              <a:t>Do we </a:t>
            </a:r>
            <a:r>
              <a:rPr lang="en-US" sz="2800" i="1" dirty="0" smtClean="0">
                <a:solidFill>
                  <a:srgbClr val="141E69"/>
                </a:solidFill>
                <a:ea typeface="ＭＳ Ｐゴシック" pitchFamily="34" charset="-128"/>
              </a:rPr>
              <a:t>really think </a:t>
            </a:r>
            <a:r>
              <a:rPr lang="en-US" sz="2800" dirty="0">
                <a:solidFill>
                  <a:srgbClr val="141E69"/>
                </a:solidFill>
                <a:ea typeface="ＭＳ Ｐゴシック" pitchFamily="34" charset="-128"/>
              </a:rPr>
              <a:t>c</a:t>
            </a:r>
            <a:r>
              <a:rPr lang="en-US" sz="2800" dirty="0" smtClean="0">
                <a:solidFill>
                  <a:srgbClr val="141E69"/>
                </a:solidFill>
                <a:ea typeface="ＭＳ Ｐゴシック" pitchFamily="34" charset="-128"/>
              </a:rPr>
              <a:t>ompetition </a:t>
            </a:r>
            <a:r>
              <a:rPr lang="en-US" sz="2800" dirty="0">
                <a:solidFill>
                  <a:srgbClr val="141E69"/>
                </a:solidFill>
                <a:ea typeface="ＭＳ Ｐゴシック" pitchFamily="34" charset="-128"/>
              </a:rPr>
              <a:t>between plans and between providers will hold down health spending</a:t>
            </a:r>
            <a:r>
              <a:rPr lang="en-US" sz="2800" dirty="0" smtClean="0">
                <a:solidFill>
                  <a:srgbClr val="141E69"/>
                </a:solidFill>
                <a:ea typeface="ＭＳ Ｐゴシック" pitchFamily="34" charset="-128"/>
              </a:rPr>
              <a:t>?</a:t>
            </a:r>
            <a:r>
              <a:rPr lang="en-US" sz="2400" dirty="0" smtClean="0">
                <a:solidFill>
                  <a:srgbClr val="141E69"/>
                </a:solidFill>
                <a:ea typeface="ＭＳ Ｐゴシック" pitchFamily="34" charset="-128"/>
              </a:rPr>
              <a:t> </a:t>
            </a:r>
            <a:endParaRPr lang="en-US" sz="2800" dirty="0" smtClean="0">
              <a:solidFill>
                <a:srgbClr val="141E69"/>
              </a:solidFill>
              <a:ea typeface="ＭＳ Ｐゴシック" pitchFamily="34" charset="-128"/>
            </a:endParaRP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Only US relies heavily on competition to contain health care spending </a:t>
            </a: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How well is that working out for us?</a:t>
            </a:r>
          </a:p>
          <a:p>
            <a:pPr marL="457200" indent="-457200">
              <a:lnSpc>
                <a:spcPct val="80000"/>
              </a:lnSpc>
              <a:spcBef>
                <a:spcPct val="50000"/>
              </a:spcBef>
              <a:buClr>
                <a:srgbClr val="BE2D19"/>
              </a:buClr>
            </a:pPr>
            <a:r>
              <a:rPr lang="en-US" sz="2800" dirty="0">
                <a:solidFill>
                  <a:srgbClr val="141E69"/>
                </a:solidFill>
                <a:ea typeface="ＭＳ Ｐゴシック" pitchFamily="34" charset="-128"/>
              </a:rPr>
              <a:t>Generally </a:t>
            </a:r>
            <a:r>
              <a:rPr lang="en-US" sz="2800" dirty="0" smtClean="0">
                <a:solidFill>
                  <a:srgbClr val="141E69"/>
                </a:solidFill>
                <a:ea typeface="ＭＳ Ｐゴシック" pitchFamily="34" charset="-128"/>
              </a:rPr>
              <a:t>other countries use </a:t>
            </a:r>
            <a:r>
              <a:rPr lang="en-US" sz="2800" dirty="0" smtClean="0">
                <a:solidFill>
                  <a:srgbClr val="141E69"/>
                </a:solidFill>
                <a:ea typeface="ＭＳ Ｐゴシック" pitchFamily="34" charset="-128"/>
              </a:rPr>
              <a:t>strong </a:t>
            </a:r>
            <a:r>
              <a:rPr lang="en-US" sz="2800" dirty="0">
                <a:solidFill>
                  <a:srgbClr val="141E69"/>
                </a:solidFill>
                <a:ea typeface="ＭＳ Ｐゴシック" pitchFamily="34" charset="-128"/>
              </a:rPr>
              <a:t>purchasing/ price </a:t>
            </a:r>
            <a:r>
              <a:rPr lang="en-US" sz="2800" dirty="0" smtClean="0">
                <a:solidFill>
                  <a:srgbClr val="141E69"/>
                </a:solidFill>
                <a:ea typeface="ＭＳ Ｐゴシック" pitchFamily="34" charset="-128"/>
              </a:rPr>
              <a:t>regulation/set </a:t>
            </a:r>
            <a:r>
              <a:rPr lang="en-US" sz="2800" dirty="0">
                <a:solidFill>
                  <a:srgbClr val="141E69"/>
                </a:solidFill>
                <a:ea typeface="ＭＳ Ｐゴシック" pitchFamily="34" charset="-128"/>
              </a:rPr>
              <a:t>a health care </a:t>
            </a:r>
            <a:r>
              <a:rPr lang="en-US" sz="2800" dirty="0" smtClean="0">
                <a:solidFill>
                  <a:srgbClr val="141E69"/>
                </a:solidFill>
                <a:ea typeface="ＭＳ Ｐゴシック" pitchFamily="34" charset="-128"/>
              </a:rPr>
              <a:t>“global” budget</a:t>
            </a:r>
            <a:endParaRPr lang="en-US" sz="2800" dirty="0">
              <a:solidFill>
                <a:srgbClr val="141E69"/>
              </a:solidFill>
              <a:ea typeface="ＭＳ Ｐゴシック" pitchFamily="34" charset="-128"/>
            </a:endParaRPr>
          </a:p>
          <a:p>
            <a:pPr marL="755650" lvl="1" indent="-457200">
              <a:lnSpc>
                <a:spcPct val="80000"/>
              </a:lnSpc>
              <a:spcBef>
                <a:spcPct val="50000"/>
              </a:spcBef>
              <a:buClr>
                <a:srgbClr val="BE2D19"/>
              </a:buClr>
            </a:pPr>
            <a:r>
              <a:rPr lang="en-US" sz="2400" dirty="0">
                <a:solidFill>
                  <a:srgbClr val="141E69"/>
                </a:solidFill>
                <a:ea typeface="ＭＳ Ｐゴシック" pitchFamily="34" charset="-128"/>
              </a:rPr>
              <a:t>A few states are experimenting w/ this approach--MD, MA, VT</a:t>
            </a:r>
          </a:p>
          <a:p>
            <a:pPr marL="755650" lvl="1" indent="-457200">
              <a:lnSpc>
                <a:spcPct val="80000"/>
              </a:lnSpc>
              <a:spcBef>
                <a:spcPct val="50000"/>
              </a:spcBef>
              <a:buClr>
                <a:srgbClr val="BE2D19"/>
              </a:buClr>
            </a:pPr>
            <a:endParaRPr lang="en-US" sz="2400" dirty="0" smtClean="0">
              <a:solidFill>
                <a:srgbClr val="141E69"/>
              </a:solidFill>
              <a:ea typeface="ＭＳ Ｐゴシック" pitchFamily="34" charset="-128"/>
            </a:endParaRPr>
          </a:p>
        </p:txBody>
      </p:sp>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What Will Happen?</a:t>
            </a:r>
          </a:p>
        </p:txBody>
      </p:sp>
    </p:spTree>
    <p:extLst>
      <p:ext uri="{BB962C8B-B14F-4D97-AF65-F5344CB8AC3E}">
        <p14:creationId xmlns:p14="http://schemas.microsoft.com/office/powerpoint/2010/main" val="387331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3"/>
          <p:cNvSpPr>
            <a:spLocks noGrp="1"/>
          </p:cNvSpPr>
          <p:nvPr>
            <p:ph type="body" idx="4294967295"/>
          </p:nvPr>
        </p:nvSpPr>
        <p:spPr>
          <a:xfrm>
            <a:off x="144722" y="761999"/>
            <a:ext cx="3512878" cy="6011863"/>
          </a:xfrm>
        </p:spPr>
        <p:txBody>
          <a:bodyPr/>
          <a:lstStyle/>
          <a:p>
            <a:pPr marL="457200" indent="-457200">
              <a:lnSpc>
                <a:spcPct val="80000"/>
              </a:lnSpc>
              <a:spcBef>
                <a:spcPct val="50000"/>
              </a:spcBef>
              <a:buClr>
                <a:srgbClr val="BE2D19"/>
              </a:buClr>
            </a:pPr>
            <a:r>
              <a:rPr lang="en-US" sz="2800" dirty="0">
                <a:solidFill>
                  <a:srgbClr val="141E69"/>
                </a:solidFill>
                <a:ea typeface="ＭＳ Ｐゴシック" pitchFamily="34" charset="-128"/>
              </a:rPr>
              <a:t>Markets are already highly </a:t>
            </a:r>
            <a:r>
              <a:rPr lang="en-US" sz="2800" dirty="0" smtClean="0">
                <a:solidFill>
                  <a:srgbClr val="141E69"/>
                </a:solidFill>
                <a:ea typeface="ＭＳ Ｐゴシック" pitchFamily="34" charset="-128"/>
              </a:rPr>
              <a:t>concentrated</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No </a:t>
            </a:r>
            <a:r>
              <a:rPr lang="en-US" sz="2800" dirty="0">
                <a:solidFill>
                  <a:srgbClr val="141E69"/>
                </a:solidFill>
                <a:ea typeface="ＭＳ Ｐゴシック" pitchFamily="34" charset="-128"/>
              </a:rPr>
              <a:t>evidence of willingness or ability to unwind previous </a:t>
            </a:r>
            <a:r>
              <a:rPr lang="en-US" sz="2800" dirty="0" smtClean="0">
                <a:solidFill>
                  <a:srgbClr val="141E69"/>
                </a:solidFill>
                <a:ea typeface="ＭＳ Ｐゴシック" pitchFamily="34" charset="-128"/>
              </a:rPr>
              <a:t>mergers</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Blocking insurance </a:t>
            </a:r>
            <a:r>
              <a:rPr lang="en-US" sz="2800" dirty="0">
                <a:solidFill>
                  <a:srgbClr val="141E69"/>
                </a:solidFill>
                <a:ea typeface="ＭＳ Ｐゴシック" pitchFamily="34" charset="-128"/>
              </a:rPr>
              <a:t>mergers without </a:t>
            </a:r>
            <a:r>
              <a:rPr lang="en-US" sz="2800" dirty="0" smtClean="0">
                <a:solidFill>
                  <a:srgbClr val="141E69"/>
                </a:solidFill>
                <a:ea typeface="ＭＳ Ｐゴシック" pitchFamily="34" charset="-128"/>
              </a:rPr>
              <a:t>blocking </a:t>
            </a:r>
            <a:r>
              <a:rPr lang="en-US" sz="2800" dirty="0">
                <a:solidFill>
                  <a:srgbClr val="141E69"/>
                </a:solidFill>
                <a:ea typeface="ＭＳ Ｐゴシック" pitchFamily="34" charset="-128"/>
              </a:rPr>
              <a:t>hospital mergers </a:t>
            </a:r>
            <a:r>
              <a:rPr lang="en-US" sz="2800" dirty="0" smtClean="0">
                <a:solidFill>
                  <a:srgbClr val="141E69"/>
                </a:solidFill>
                <a:ea typeface="ＭＳ Ｐゴシック" pitchFamily="34" charset="-128"/>
              </a:rPr>
              <a:t>doesn’t reduce consumer costs</a:t>
            </a:r>
            <a:endParaRPr lang="en-US" sz="2800" dirty="0" smtClean="0">
              <a:solidFill>
                <a:srgbClr val="141E69"/>
              </a:solidFill>
              <a:ea typeface="ＭＳ Ｐゴシック" pitchFamily="34" charset="-128"/>
            </a:endParaRPr>
          </a:p>
        </p:txBody>
      </p:sp>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100" b="1" dirty="0" smtClean="0">
                <a:solidFill>
                  <a:srgbClr val="BE2D19"/>
                </a:solidFill>
                <a:ea typeface="ＭＳ Ｐゴシック" pitchFamily="34" charset="-128"/>
              </a:rPr>
              <a:t>Most Of The Damage Has Already Been Done</a:t>
            </a:r>
          </a:p>
        </p:txBody>
      </p:sp>
      <p:pic>
        <p:nvPicPr>
          <p:cNvPr id="5122" name="Picture 2" descr="Image result for ship has sai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85800"/>
            <a:ext cx="5562600" cy="6250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7041371" y="1621229"/>
            <a:ext cx="3824257" cy="276999"/>
          </a:xfrm>
          <a:prstGeom prst="rect">
            <a:avLst/>
          </a:prstGeom>
          <a:noFill/>
        </p:spPr>
        <p:txBody>
          <a:bodyPr wrap="square" rtlCol="0">
            <a:spAutoFit/>
          </a:bodyPr>
          <a:lstStyle/>
          <a:p>
            <a:r>
              <a:rPr lang="en-US" sz="1200" dirty="0" smtClean="0"/>
              <a:t>Source: www.quora.com</a:t>
            </a:r>
            <a:endParaRPr lang="en-US" sz="1200" dirty="0"/>
          </a:p>
        </p:txBody>
      </p:sp>
    </p:spTree>
    <p:extLst>
      <p:ext uri="{BB962C8B-B14F-4D97-AF65-F5344CB8AC3E}">
        <p14:creationId xmlns:p14="http://schemas.microsoft.com/office/powerpoint/2010/main" val="473853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6" descr="CCCurveBkgdLogo.png"/>
          <p:cNvPicPr>
            <a:picLocks noChangeAspect="1"/>
          </p:cNvPicPr>
          <p:nvPr/>
        </p:nvPicPr>
        <p:blipFill>
          <a:blip r:embed="rId3"/>
          <a:srcRect/>
          <a:stretch>
            <a:fillRect/>
          </a:stretch>
        </p:blipFill>
        <p:spPr bwMode="auto">
          <a:xfrm>
            <a:off x="-16933" y="4007908"/>
            <a:ext cx="9144000" cy="2867025"/>
          </a:xfrm>
          <a:prstGeom prst="rect">
            <a:avLst/>
          </a:prstGeom>
          <a:noFill/>
          <a:ln w="9525">
            <a:noFill/>
            <a:miter lim="800000"/>
            <a:headEnd/>
            <a:tailEnd/>
          </a:ln>
        </p:spPr>
      </p:pic>
      <p:sp>
        <p:nvSpPr>
          <p:cNvPr id="31749" name="Rectangle 13"/>
          <p:cNvSpPr>
            <a:spLocks noGrp="1"/>
          </p:cNvSpPr>
          <p:nvPr>
            <p:ph type="body" idx="4294967295"/>
          </p:nvPr>
        </p:nvSpPr>
        <p:spPr>
          <a:xfrm>
            <a:off x="144722" y="762000"/>
            <a:ext cx="8962292" cy="5143500"/>
          </a:xfrm>
        </p:spPr>
        <p:txBody>
          <a:bodyPr/>
          <a:lstStyle/>
          <a:p>
            <a:pPr marL="0" indent="0">
              <a:lnSpc>
                <a:spcPct val="80000"/>
              </a:lnSpc>
              <a:spcBef>
                <a:spcPct val="50000"/>
              </a:spcBef>
              <a:buClr>
                <a:srgbClr val="BE2D19"/>
              </a:buClr>
              <a:buNone/>
            </a:pPr>
            <a:endParaRPr lang="en-US" sz="2800" dirty="0" smtClean="0">
              <a:solidFill>
                <a:srgbClr val="141E69"/>
              </a:solidFill>
              <a:ea typeface="ＭＳ Ｐゴシック" pitchFamily="34" charset="-128"/>
            </a:endParaRPr>
          </a:p>
          <a:p>
            <a:pPr marL="0" indent="0">
              <a:lnSpc>
                <a:spcPct val="80000"/>
              </a:lnSpc>
              <a:spcBef>
                <a:spcPct val="50000"/>
              </a:spcBef>
              <a:buClr>
                <a:srgbClr val="BE2D19"/>
              </a:buClr>
              <a:buNone/>
            </a:pPr>
            <a:endParaRPr lang="en-US" sz="2800" dirty="0">
              <a:solidFill>
                <a:srgbClr val="141E69"/>
              </a:solidFill>
              <a:ea typeface="ＭＳ Ｐゴシック" pitchFamily="34" charset="-128"/>
            </a:endParaRPr>
          </a:p>
          <a:p>
            <a:pPr marL="0" indent="0" algn="ctr">
              <a:lnSpc>
                <a:spcPct val="80000"/>
              </a:lnSpc>
              <a:spcBef>
                <a:spcPct val="50000"/>
              </a:spcBef>
              <a:buClr>
                <a:srgbClr val="BE2D19"/>
              </a:buClr>
              <a:buNone/>
            </a:pPr>
            <a:r>
              <a:rPr lang="en-US" dirty="0" smtClean="0">
                <a:solidFill>
                  <a:srgbClr val="141E69"/>
                </a:solidFill>
                <a:ea typeface="ＭＳ Ｐゴシック" pitchFamily="34" charset="-128"/>
              </a:rPr>
              <a:t>Even </a:t>
            </a:r>
            <a:r>
              <a:rPr lang="en-US" dirty="0">
                <a:solidFill>
                  <a:srgbClr val="141E69"/>
                </a:solidFill>
                <a:ea typeface="ＭＳ Ｐゴシック" pitchFamily="34" charset="-128"/>
              </a:rPr>
              <a:t>though regulating fewer big entities becomes easier technically, do giant insurers and providers amass so much political power that they are able to capture or discourage regulators and legislators?</a:t>
            </a:r>
          </a:p>
        </p:txBody>
      </p:sp>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A Final Dilemma: Political Power</a:t>
            </a:r>
          </a:p>
        </p:txBody>
      </p:sp>
      <p:sp>
        <p:nvSpPr>
          <p:cNvPr id="27653"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dirty="0">
                <a:solidFill>
                  <a:srgbClr val="141E69"/>
                </a:solidFill>
                <a:ea typeface="ＭＳ Ｐゴシック" pitchFamily="34" charset="-128"/>
                <a:cs typeface="Arial" charset="0"/>
              </a:rPr>
              <a:t>© </a:t>
            </a:r>
            <a:r>
              <a:rPr lang="en-US" sz="800" dirty="0" smtClean="0">
                <a:solidFill>
                  <a:srgbClr val="141E69"/>
                </a:solidFill>
                <a:ea typeface="ＭＳ Ｐゴシック" pitchFamily="34" charset="-128"/>
                <a:cs typeface="Arial" charset="0"/>
              </a:rPr>
              <a:t>2016</a:t>
            </a:r>
            <a:endParaRPr lang="en-US" sz="800" dirty="0">
              <a:solidFill>
                <a:srgbClr val="141E69"/>
              </a:solidFill>
              <a:ea typeface="ＭＳ Ｐゴシック" pitchFamily="34" charset="-128"/>
              <a:cs typeface="Arial" charset="0"/>
            </a:endParaRPr>
          </a:p>
        </p:txBody>
      </p:sp>
    </p:spTree>
    <p:extLst>
      <p:ext uri="{BB962C8B-B14F-4D97-AF65-F5344CB8AC3E}">
        <p14:creationId xmlns:p14="http://schemas.microsoft.com/office/powerpoint/2010/main" val="554143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CCurveBkgdLogo.png"/>
          <p:cNvPicPr>
            <a:picLocks noChangeAspect="1"/>
          </p:cNvPicPr>
          <p:nvPr/>
        </p:nvPicPr>
        <p:blipFill>
          <a:blip r:embed="rId3"/>
          <a:srcRect/>
          <a:stretch>
            <a:fillRect/>
          </a:stretch>
        </p:blipFill>
        <p:spPr bwMode="auto">
          <a:xfrm>
            <a:off x="-16933" y="4007908"/>
            <a:ext cx="9144000" cy="2867025"/>
          </a:xfrm>
          <a:prstGeom prst="rect">
            <a:avLst/>
          </a:prstGeom>
          <a:noFill/>
          <a:ln w="9525">
            <a:noFill/>
            <a:miter lim="800000"/>
            <a:headEnd/>
            <a:tailEnd/>
          </a:ln>
        </p:spPr>
      </p:pic>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The Good Old Revolving Door…</a:t>
            </a:r>
            <a:endParaRPr lang="en-US" sz="3200" b="1" dirty="0" smtClean="0">
              <a:solidFill>
                <a:srgbClr val="BE2D19"/>
              </a:solidFill>
              <a:ea typeface="ＭＳ Ｐゴシック" pitchFamily="34" charset="-128"/>
            </a:endParaRPr>
          </a:p>
        </p:txBody>
      </p:sp>
      <p:sp>
        <p:nvSpPr>
          <p:cNvPr id="2" name="Rectangle 1"/>
          <p:cNvSpPr>
            <a:spLocks noChangeArrowheads="1"/>
          </p:cNvSpPr>
          <p:nvPr/>
        </p:nvSpPr>
        <p:spPr bwMode="auto">
          <a:xfrm>
            <a:off x="4191000" y="822532"/>
            <a:ext cx="4648200" cy="26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776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2A2A2A"/>
                </a:solidFill>
                <a:effectLst/>
                <a:latin typeface="PostoniWide"/>
                <a:cs typeface="Arial" pitchFamily="34" charset="0"/>
              </a:rPr>
              <a:t>“Drinks</a:t>
            </a:r>
            <a:r>
              <a:rPr kumimoji="0" lang="en-US" altLang="en-US" sz="2800" b="1" i="0" u="none" strike="noStrike" cap="none" normalizeH="0" baseline="0" dirty="0" smtClean="0">
                <a:ln>
                  <a:noFill/>
                </a:ln>
                <a:solidFill>
                  <a:srgbClr val="2A2A2A"/>
                </a:solidFill>
                <a:effectLst/>
                <a:latin typeface="PostoniWide"/>
                <a:cs typeface="Arial" pitchFamily="34" charset="0"/>
              </a:rPr>
              <a:t>, junkets and jobs: How the insurance industry courts state </a:t>
            </a:r>
            <a:r>
              <a:rPr kumimoji="0" lang="en-US" altLang="en-US" sz="2800" b="1" i="0" u="none" strike="noStrike" cap="none" normalizeH="0" baseline="0" dirty="0" smtClean="0">
                <a:ln>
                  <a:noFill/>
                </a:ln>
                <a:solidFill>
                  <a:srgbClr val="2A2A2A"/>
                </a:solidFill>
                <a:effectLst/>
                <a:latin typeface="PostoniWide"/>
                <a:cs typeface="Arial" pitchFamily="34" charset="0"/>
              </a:rPr>
              <a:t>commissioners”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2A2A2A"/>
                </a:solidFill>
                <a:effectLst/>
                <a:latin typeface="PostoniWide"/>
                <a:cs typeface="Arial" pitchFamily="34" charset="0"/>
              </a:rPr>
              <a:t>October 2, 2016</a:t>
            </a:r>
            <a:endParaRPr kumimoji="0" lang="en-US" altLang="en-US" sz="2800" b="1" i="0" u="none" strike="noStrike" cap="none" normalizeH="0" baseline="0" dirty="0" smtClean="0">
              <a:ln>
                <a:noFill/>
              </a:ln>
              <a:solidFill>
                <a:srgbClr val="2A2A2A"/>
              </a:solidFill>
              <a:effectLst/>
              <a:latin typeface="PostoniWid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9" name="Picture 3" descr="https://img.washingtonpost.com/rf/image_1484w/2010-2019/WashingtonPost/2016/09/20/Investigative/Images/AP_0704030271991474407314.jpg?uuid=Hxeh0n96EeatDqsNEsd5s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000342"/>
            <a:ext cx="484463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shington post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75968"/>
            <a:ext cx="3977030" cy="397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929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1E69"/>
        </a:solidFill>
        <a:effectLst/>
      </p:bgPr>
    </p:bg>
    <p:spTree>
      <p:nvGrpSpPr>
        <p:cNvPr id="1" name=""/>
        <p:cNvGrpSpPr/>
        <p:nvPr/>
      </p:nvGrpSpPr>
      <p:grpSpPr>
        <a:xfrm>
          <a:off x="0" y="0"/>
          <a:ext cx="0" cy="0"/>
          <a:chOff x="0" y="0"/>
          <a:chExt cx="0" cy="0"/>
        </a:xfrm>
      </p:grpSpPr>
      <p:sp>
        <p:nvSpPr>
          <p:cNvPr id="31748" name="Rectangle 12"/>
          <p:cNvSpPr>
            <a:spLocks noGrp="1"/>
          </p:cNvSpPr>
          <p:nvPr>
            <p:ph type="title" idx="4294967295"/>
          </p:nvPr>
        </p:nvSpPr>
        <p:spPr>
          <a:xfrm>
            <a:off x="0" y="381000"/>
            <a:ext cx="9144000" cy="685800"/>
          </a:xfrm>
        </p:spPr>
        <p:txBody>
          <a:bodyPr/>
          <a:lstStyle/>
          <a:p>
            <a:pPr marL="0" indent="0">
              <a:defRPr/>
            </a:pPr>
            <a:r>
              <a:rPr lang="en-US" b="1" cap="small" dirty="0" smtClean="0">
                <a:solidFill>
                  <a:srgbClr val="B9CDE1"/>
                </a:solidFill>
                <a:latin typeface="+mn-lt"/>
                <a:ea typeface="ＭＳ Ｐゴシック" pitchFamily="34" charset="-128"/>
                <a:sym typeface="Arial" pitchFamily="34" charset="0"/>
              </a:rPr>
              <a:t>Agenda</a:t>
            </a:r>
          </a:p>
        </p:txBody>
      </p:sp>
      <p:pic>
        <p:nvPicPr>
          <p:cNvPr id="28675" name="Picture 9" descr="Community Catalyst Logo Light.gif"/>
          <p:cNvPicPr>
            <a:picLocks noChangeAspect="1"/>
          </p:cNvPicPr>
          <p:nvPr/>
        </p:nvPicPr>
        <p:blipFill>
          <a:blip r:embed="rId3"/>
          <a:srcRect/>
          <a:stretch>
            <a:fillRect/>
          </a:stretch>
        </p:blipFill>
        <p:spPr bwMode="auto">
          <a:xfrm>
            <a:off x="133350" y="5791200"/>
            <a:ext cx="2609850" cy="990600"/>
          </a:xfrm>
          <a:prstGeom prst="rect">
            <a:avLst/>
          </a:prstGeom>
          <a:noFill/>
          <a:ln w="9525">
            <a:noFill/>
            <a:miter lim="800000"/>
            <a:headEnd/>
            <a:tailEnd/>
          </a:ln>
        </p:spPr>
      </p:pic>
      <p:sp>
        <p:nvSpPr>
          <p:cNvPr id="28676"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dirty="0">
                <a:solidFill>
                  <a:srgbClr val="B9CDE1"/>
                </a:solidFill>
                <a:ea typeface="ＭＳ Ｐゴシック"/>
                <a:cs typeface="Arial" charset="0"/>
              </a:rPr>
              <a:t>© </a:t>
            </a:r>
            <a:r>
              <a:rPr lang="en-US" sz="800" dirty="0" smtClean="0">
                <a:solidFill>
                  <a:srgbClr val="B9CDE1"/>
                </a:solidFill>
                <a:ea typeface="ＭＳ Ｐゴシック"/>
                <a:cs typeface="Arial" charset="0"/>
              </a:rPr>
              <a:t>2016</a:t>
            </a:r>
            <a:endParaRPr lang="en-US" sz="800" dirty="0">
              <a:solidFill>
                <a:srgbClr val="B9CDE1"/>
              </a:solidFill>
              <a:ea typeface="ＭＳ Ｐゴシック"/>
              <a:cs typeface="Arial" charset="0"/>
            </a:endParaRPr>
          </a:p>
        </p:txBody>
      </p:sp>
      <p:sp>
        <p:nvSpPr>
          <p:cNvPr id="5" name="TextBox 4"/>
          <p:cNvSpPr txBox="1">
            <a:spLocks noChangeArrowheads="1"/>
          </p:cNvSpPr>
          <p:nvPr/>
        </p:nvSpPr>
        <p:spPr bwMode="auto">
          <a:xfrm>
            <a:off x="647700" y="1395710"/>
            <a:ext cx="7848600" cy="5386090"/>
          </a:xfrm>
          <a:prstGeom prst="rect">
            <a:avLst/>
          </a:prstGeom>
          <a:noFill/>
          <a:ln w="9525">
            <a:noFill/>
            <a:miter lim="800000"/>
            <a:headEnd/>
            <a:tailEnd/>
          </a:ln>
        </p:spPr>
        <p:txBody>
          <a:bodyPr>
            <a:spAutoFit/>
          </a:bodyPr>
          <a:lstStyle/>
          <a:p>
            <a:pPr marL="571500" indent="-571500">
              <a:spcAft>
                <a:spcPts val="600"/>
              </a:spcAft>
              <a:buFont typeface="Arial" charset="0"/>
              <a:buAutoNum type="arabicPeriod"/>
            </a:pPr>
            <a:r>
              <a:rPr lang="en-US" sz="3600" dirty="0" smtClean="0">
                <a:solidFill>
                  <a:srgbClr val="BFD1E5"/>
                </a:solidFill>
              </a:rPr>
              <a:t>Introduce Community Catalyst </a:t>
            </a:r>
          </a:p>
          <a:p>
            <a:pPr marL="571500" indent="-571500">
              <a:spcAft>
                <a:spcPts val="600"/>
              </a:spcAft>
              <a:buFont typeface="Arial" charset="0"/>
              <a:buAutoNum type="arabicPeriod"/>
            </a:pPr>
            <a:r>
              <a:rPr lang="en-US" sz="3600" dirty="0" smtClean="0">
                <a:solidFill>
                  <a:srgbClr val="BFD1E5"/>
                </a:solidFill>
              </a:rPr>
              <a:t>Unpack ways consumers—your patients, and you—may be impacted by market changes</a:t>
            </a:r>
          </a:p>
          <a:p>
            <a:pPr marL="571500" indent="-571500">
              <a:spcAft>
                <a:spcPts val="600"/>
              </a:spcAft>
              <a:buFont typeface="Arial" charset="0"/>
              <a:buAutoNum type="arabicPeriod"/>
            </a:pPr>
            <a:r>
              <a:rPr lang="en-US" sz="3600" dirty="0" smtClean="0">
                <a:solidFill>
                  <a:srgbClr val="BFD1E5"/>
                </a:solidFill>
              </a:rPr>
              <a:t>Identify ways consumer advocates—our “base”—</a:t>
            </a:r>
            <a:r>
              <a:rPr lang="en-US" sz="3600" dirty="0" smtClean="0">
                <a:solidFill>
                  <a:srgbClr val="BFD1E5"/>
                </a:solidFill>
              </a:rPr>
              <a:t>and locals can mobilize in </a:t>
            </a:r>
            <a:r>
              <a:rPr lang="en-US" sz="3600" dirty="0" smtClean="0">
                <a:solidFill>
                  <a:srgbClr val="BFD1E5"/>
                </a:solidFill>
              </a:rPr>
              <a:t>response </a:t>
            </a:r>
          </a:p>
          <a:p>
            <a:pPr marL="571500" indent="-571500">
              <a:spcAft>
                <a:spcPts val="600"/>
              </a:spcAft>
              <a:buFont typeface="Arial" charset="0"/>
              <a:buAutoNum type="arabicPeriod"/>
            </a:pPr>
            <a:endParaRPr lang="en-US" sz="3600" dirty="0" smtClean="0">
              <a:solidFill>
                <a:srgbClr val="BFD1E5"/>
              </a:solidFill>
            </a:endParaRPr>
          </a:p>
          <a:p>
            <a:pPr marL="571500" indent="-571500">
              <a:spcAft>
                <a:spcPts val="600"/>
              </a:spcAft>
              <a:buFont typeface="Arial" charset="0"/>
              <a:buAutoNum type="arabicPeriod"/>
            </a:pPr>
            <a:endParaRPr lang="en-US" sz="3600" dirty="0">
              <a:solidFill>
                <a:srgbClr val="BFD1E5"/>
              </a:solidFill>
            </a:endParaRPr>
          </a:p>
        </p:txBody>
      </p:sp>
    </p:spTree>
    <p:extLst>
      <p:ext uri="{BB962C8B-B14F-4D97-AF65-F5344CB8AC3E}">
        <p14:creationId xmlns:p14="http://schemas.microsoft.com/office/powerpoint/2010/main" val="2702999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1E69"/>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71600" y="1447800"/>
            <a:ext cx="6591300" cy="2385268"/>
          </a:xfrm>
          <a:prstGeom prst="rect">
            <a:avLst/>
          </a:prstGeom>
          <a:noFill/>
          <a:ln w="9525">
            <a:noFill/>
            <a:miter lim="800000"/>
            <a:headEnd/>
            <a:tailEnd/>
          </a:ln>
        </p:spPr>
        <p:txBody>
          <a:bodyPr wrap="square">
            <a:spAutoFit/>
          </a:bodyPr>
          <a:lstStyle/>
          <a:p>
            <a:pPr>
              <a:spcAft>
                <a:spcPts val="600"/>
              </a:spcAft>
            </a:pPr>
            <a:r>
              <a:rPr lang="en-US" sz="5400" dirty="0" smtClean="0">
                <a:solidFill>
                  <a:srgbClr val="BFD1E5"/>
                </a:solidFill>
              </a:rPr>
              <a:t>Okay…so what’s a local to do??</a:t>
            </a:r>
            <a:endParaRPr lang="en-US" sz="5400" dirty="0" smtClean="0">
              <a:solidFill>
                <a:srgbClr val="BFD1E5"/>
              </a:solidFill>
            </a:endParaRPr>
          </a:p>
          <a:p>
            <a:pPr marL="571500" indent="-571500">
              <a:spcAft>
                <a:spcPts val="600"/>
              </a:spcAft>
              <a:buFont typeface="Arial" charset="0"/>
              <a:buAutoNum type="arabicPeriod"/>
            </a:pPr>
            <a:endParaRPr lang="en-US" sz="3600" dirty="0">
              <a:solidFill>
                <a:srgbClr val="BFD1E5"/>
              </a:solidFill>
            </a:endParaRPr>
          </a:p>
        </p:txBody>
      </p:sp>
    </p:spTree>
    <p:extLst>
      <p:ext uri="{BB962C8B-B14F-4D97-AF65-F5344CB8AC3E}">
        <p14:creationId xmlns:p14="http://schemas.microsoft.com/office/powerpoint/2010/main" val="599002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sh-small-eat-b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18" y="609600"/>
            <a:ext cx="8952081" cy="60277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228600"/>
            <a:ext cx="7467600" cy="584775"/>
          </a:xfrm>
          <a:prstGeom prst="rect">
            <a:avLst/>
          </a:prstGeom>
          <a:noFill/>
        </p:spPr>
        <p:txBody>
          <a:bodyPr wrap="square" rtlCol="0">
            <a:spAutoFit/>
          </a:bodyPr>
          <a:lstStyle/>
          <a:p>
            <a:r>
              <a:rPr lang="en-US" sz="3200" b="1" dirty="0" smtClean="0">
                <a:solidFill>
                  <a:srgbClr val="FF0000"/>
                </a:solidFill>
              </a:rPr>
              <a:t>Don’t mourn.  </a:t>
            </a:r>
            <a:endParaRPr lang="en-US" sz="3200" b="1" dirty="0">
              <a:solidFill>
                <a:srgbClr val="FF0000"/>
              </a:solidFill>
            </a:endParaRPr>
          </a:p>
        </p:txBody>
      </p:sp>
    </p:spTree>
    <p:extLst>
      <p:ext uri="{BB962C8B-B14F-4D97-AF65-F5344CB8AC3E}">
        <p14:creationId xmlns:p14="http://schemas.microsoft.com/office/powerpoint/2010/main" val="1724858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6" descr="CCCurveBkgdLogo.png"/>
          <p:cNvPicPr>
            <a:picLocks noChangeAspect="1"/>
          </p:cNvPicPr>
          <p:nvPr/>
        </p:nvPicPr>
        <p:blipFill>
          <a:blip r:embed="rId3"/>
          <a:srcRect/>
          <a:stretch>
            <a:fillRect/>
          </a:stretch>
        </p:blipFill>
        <p:spPr bwMode="auto">
          <a:xfrm>
            <a:off x="-16933" y="4007908"/>
            <a:ext cx="9144000" cy="2867025"/>
          </a:xfrm>
          <a:prstGeom prst="rect">
            <a:avLst/>
          </a:prstGeom>
          <a:noFill/>
          <a:ln w="9525">
            <a:noFill/>
            <a:miter lim="800000"/>
            <a:headEnd/>
            <a:tailEnd/>
          </a:ln>
        </p:spPr>
      </p:pic>
      <p:sp>
        <p:nvSpPr>
          <p:cNvPr id="31749" name="Rectangle 13"/>
          <p:cNvSpPr>
            <a:spLocks noGrp="1"/>
          </p:cNvSpPr>
          <p:nvPr>
            <p:ph type="body" idx="4294967295"/>
          </p:nvPr>
        </p:nvSpPr>
        <p:spPr>
          <a:xfrm>
            <a:off x="164775" y="914400"/>
            <a:ext cx="8962292" cy="5143500"/>
          </a:xfrm>
        </p:spPr>
        <p:txBody>
          <a:bodyPr/>
          <a:lstStyle/>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Use the merger transaction to </a:t>
            </a:r>
            <a:r>
              <a:rPr lang="en-US" sz="2800" dirty="0">
                <a:solidFill>
                  <a:srgbClr val="141E69"/>
                </a:solidFill>
                <a:ea typeface="ＭＳ Ｐゴシック" pitchFamily="34" charset="-128"/>
              </a:rPr>
              <a:t>extract </a:t>
            </a:r>
            <a:r>
              <a:rPr lang="en-US" sz="2800" dirty="0" smtClean="0">
                <a:solidFill>
                  <a:srgbClr val="141E69"/>
                </a:solidFill>
                <a:ea typeface="ＭＳ Ｐゴシック" pitchFamily="34" charset="-128"/>
              </a:rPr>
              <a:t>concessions</a:t>
            </a: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(Insurers</a:t>
            </a:r>
            <a:r>
              <a:rPr lang="en-US" sz="2400" dirty="0">
                <a:solidFill>
                  <a:srgbClr val="141E69"/>
                </a:solidFill>
                <a:ea typeface="ＭＳ Ｐゴシック" pitchFamily="34" charset="-128"/>
              </a:rPr>
              <a:t>) commitments around network adequacy or how out-of-network bills will be handled</a:t>
            </a: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Limits </a:t>
            </a:r>
            <a:r>
              <a:rPr lang="en-US" sz="2400" dirty="0">
                <a:solidFill>
                  <a:srgbClr val="141E69"/>
                </a:solidFill>
                <a:ea typeface="ＭＳ Ｐゴシック" pitchFamily="34" charset="-128"/>
              </a:rPr>
              <a:t>on premium increases or agreement to stepped up oversight/ enforcement by </a:t>
            </a:r>
            <a:r>
              <a:rPr lang="en-US" sz="2400" dirty="0" smtClean="0">
                <a:solidFill>
                  <a:srgbClr val="141E69"/>
                </a:solidFill>
                <a:ea typeface="ＭＳ Ｐゴシック" pitchFamily="34" charset="-128"/>
              </a:rPr>
              <a:t>Department of Insurance</a:t>
            </a:r>
            <a:endParaRPr lang="en-US" sz="2400" dirty="0">
              <a:solidFill>
                <a:srgbClr val="141E69"/>
              </a:solidFill>
              <a:ea typeface="ＭＳ Ｐゴシック" pitchFamily="34" charset="-128"/>
            </a:endParaRP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(Hospitals</a:t>
            </a:r>
            <a:r>
              <a:rPr lang="en-US" sz="2400" dirty="0">
                <a:solidFill>
                  <a:srgbClr val="141E69"/>
                </a:solidFill>
                <a:ea typeface="ＭＳ Ｐゴシック" pitchFamily="34" charset="-128"/>
              </a:rPr>
              <a:t>) commitments around financial assistance and community benefits and community </a:t>
            </a:r>
            <a:r>
              <a:rPr lang="en-US" sz="2400" dirty="0" smtClean="0">
                <a:solidFill>
                  <a:srgbClr val="141E69"/>
                </a:solidFill>
                <a:ea typeface="ＭＳ Ｐゴシック" pitchFamily="34" charset="-128"/>
              </a:rPr>
              <a:t>engagement</a:t>
            </a:r>
            <a:endParaRPr lang="en-US" sz="2400" dirty="0">
              <a:solidFill>
                <a:srgbClr val="141E69"/>
              </a:solidFill>
              <a:ea typeface="ＭＳ Ｐゴシック" pitchFamily="34" charset="-128"/>
            </a:endParaRP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Work with community partners to ID common goals</a:t>
            </a: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Locals may have access to people, data and relationships, especially on provider side, that community groups can use</a:t>
            </a: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Community groups may already know the public policy terrain, especially on the insurance side</a:t>
            </a:r>
            <a:endParaRPr lang="en-US" sz="2400" dirty="0">
              <a:solidFill>
                <a:srgbClr val="141E69"/>
              </a:solidFill>
              <a:ea typeface="ＭＳ Ｐゴシック" pitchFamily="34" charset="-128"/>
            </a:endParaRPr>
          </a:p>
        </p:txBody>
      </p:sp>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In the Short Run…</a:t>
            </a:r>
          </a:p>
        </p:txBody>
      </p:sp>
      <p:sp>
        <p:nvSpPr>
          <p:cNvPr id="27653"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dirty="0">
                <a:solidFill>
                  <a:srgbClr val="141E69"/>
                </a:solidFill>
                <a:ea typeface="ＭＳ Ｐゴシック" pitchFamily="34" charset="-128"/>
                <a:cs typeface="Arial" charset="0"/>
              </a:rPr>
              <a:t>© </a:t>
            </a:r>
            <a:r>
              <a:rPr lang="en-US" sz="800" dirty="0" smtClean="0">
                <a:solidFill>
                  <a:srgbClr val="141E69"/>
                </a:solidFill>
                <a:ea typeface="ＭＳ Ｐゴシック" pitchFamily="34" charset="-128"/>
                <a:cs typeface="Arial" charset="0"/>
              </a:rPr>
              <a:t>2016</a:t>
            </a:r>
            <a:endParaRPr lang="en-US" sz="800" dirty="0">
              <a:solidFill>
                <a:srgbClr val="141E69"/>
              </a:solidFill>
              <a:ea typeface="ＭＳ Ｐゴシック" pitchFamily="34" charset="-128"/>
              <a:cs typeface="Arial" charset="0"/>
            </a:endParaRPr>
          </a:p>
        </p:txBody>
      </p:sp>
    </p:spTree>
    <p:extLst>
      <p:ext uri="{BB962C8B-B14F-4D97-AF65-F5344CB8AC3E}">
        <p14:creationId xmlns:p14="http://schemas.microsoft.com/office/powerpoint/2010/main" val="1162218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Build a Strategy (Consumers Union)  </a:t>
            </a:r>
            <a:endParaRPr lang="en-US" sz="3200" b="1" dirty="0" smtClean="0">
              <a:solidFill>
                <a:srgbClr val="BE2D19"/>
              </a:solidFill>
              <a:ea typeface="ＭＳ Ｐゴシック" pitchFamily="34" charset="-128"/>
            </a:endParaRPr>
          </a:p>
        </p:txBody>
      </p:sp>
      <p:sp>
        <p:nvSpPr>
          <p:cNvPr id="36868"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a:solidFill>
                  <a:srgbClr val="141E69"/>
                </a:solidFill>
                <a:ea typeface="ＭＳ Ｐゴシック" pitchFamily="34" charset="-128"/>
                <a:cs typeface="Arial" charset="0"/>
              </a:rPr>
              <a:t>© 2011</a:t>
            </a:r>
          </a:p>
        </p:txBody>
      </p:sp>
      <p:pic>
        <p:nvPicPr>
          <p:cNvPr id="36870" name="Picture 6" descr="CCCurveBkgdLogo.png"/>
          <p:cNvPicPr>
            <a:picLocks noChangeAspect="1"/>
          </p:cNvPicPr>
          <p:nvPr/>
        </p:nvPicPr>
        <p:blipFill>
          <a:blip r:embed="rId3"/>
          <a:srcRect/>
          <a:stretch>
            <a:fillRect/>
          </a:stretch>
        </p:blipFill>
        <p:spPr bwMode="auto">
          <a:xfrm>
            <a:off x="0" y="3990975"/>
            <a:ext cx="9144000" cy="2867025"/>
          </a:xfrm>
          <a:prstGeom prst="rect">
            <a:avLst/>
          </a:prstGeom>
          <a:noFill/>
          <a:ln w="9525">
            <a:noFill/>
            <a:miter lim="800000"/>
            <a:headEnd/>
            <a:tailEnd/>
          </a:ln>
        </p:spPr>
      </p:pic>
      <p:sp>
        <p:nvSpPr>
          <p:cNvPr id="11" name="Rectangle 13"/>
          <p:cNvSpPr txBox="1">
            <a:spLocks/>
          </p:cNvSpPr>
          <p:nvPr/>
        </p:nvSpPr>
        <p:spPr bwMode="auto">
          <a:xfrm>
            <a:off x="381000" y="838200"/>
            <a:ext cx="8001000" cy="5143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a:lstStyle>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Gather information </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Assess feasibility – and know your strategy and goal (opposing a merger? proposing a remedy?) </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What’s clear, measurable, and </a:t>
            </a:r>
            <a:r>
              <a:rPr lang="en-US" sz="2800" i="1" dirty="0" smtClean="0">
                <a:solidFill>
                  <a:srgbClr val="141E69"/>
                </a:solidFill>
                <a:ea typeface="ＭＳ Ｐゴシック" pitchFamily="34" charset="-128"/>
              </a:rPr>
              <a:t>enforceable </a:t>
            </a:r>
            <a:r>
              <a:rPr lang="en-US" sz="2800" dirty="0" smtClean="0">
                <a:solidFill>
                  <a:srgbClr val="141E69"/>
                </a:solidFill>
                <a:ea typeface="ＭＳ Ｐゴシック" pitchFamily="34" charset="-128"/>
              </a:rPr>
              <a:t>in your state? </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Can you target a remedy to meet an existing need? </a:t>
            </a:r>
            <a:endParaRPr lang="en-US" sz="2800" dirty="0">
              <a:solidFill>
                <a:srgbClr val="141E69"/>
              </a:solidFill>
              <a:ea typeface="ＭＳ Ｐゴシック" pitchFamily="34" charset="-128"/>
            </a:endParaRP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Develop a broad list of remedies knowing some will lose  </a:t>
            </a:r>
            <a:endParaRPr lang="en-US" sz="2800" dirty="0">
              <a:solidFill>
                <a:srgbClr val="141E69"/>
              </a:solidFill>
              <a:ea typeface="ＭＳ Ｐゴシック" pitchFamily="34" charset="-128"/>
            </a:endParaRP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Comments to regulatory agencies – “flooding the zone” with complaints </a:t>
            </a:r>
            <a:endParaRPr lang="en-US" sz="2800" dirty="0">
              <a:solidFill>
                <a:srgbClr val="141E69"/>
              </a:solidFill>
              <a:ea typeface="ＭＳ Ｐゴシック" pitchFamily="34" charset="-128"/>
            </a:endParaRPr>
          </a:p>
        </p:txBody>
      </p:sp>
    </p:spTree>
    <p:extLst>
      <p:ext uri="{BB962C8B-B14F-4D97-AF65-F5344CB8AC3E}">
        <p14:creationId xmlns:p14="http://schemas.microsoft.com/office/powerpoint/2010/main" val="899652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Six Specific Activities</a:t>
            </a:r>
            <a:r>
              <a:rPr lang="en-US" sz="3200" b="1" dirty="0" smtClean="0">
                <a:solidFill>
                  <a:srgbClr val="BE2D19"/>
                </a:solidFill>
                <a:ea typeface="ＭＳ Ｐゴシック" pitchFamily="34" charset="-128"/>
              </a:rPr>
              <a:t> (Consumers Union) </a:t>
            </a:r>
            <a:endParaRPr lang="en-US" sz="3200" b="1" dirty="0" smtClean="0">
              <a:solidFill>
                <a:srgbClr val="BE2D19"/>
              </a:solidFill>
              <a:ea typeface="ＭＳ Ｐゴシック" pitchFamily="34" charset="-128"/>
            </a:endParaRPr>
          </a:p>
        </p:txBody>
      </p:sp>
      <p:sp>
        <p:nvSpPr>
          <p:cNvPr id="36868"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a:solidFill>
                  <a:srgbClr val="141E69"/>
                </a:solidFill>
                <a:ea typeface="ＭＳ Ｐゴシック" pitchFamily="34" charset="-128"/>
                <a:cs typeface="Arial" charset="0"/>
              </a:rPr>
              <a:t>© 2011</a:t>
            </a:r>
          </a:p>
        </p:txBody>
      </p:sp>
      <p:pic>
        <p:nvPicPr>
          <p:cNvPr id="36870" name="Picture 6" descr="CCCurveBkgdLogo.png"/>
          <p:cNvPicPr>
            <a:picLocks noChangeAspect="1"/>
          </p:cNvPicPr>
          <p:nvPr/>
        </p:nvPicPr>
        <p:blipFill>
          <a:blip r:embed="rId3"/>
          <a:srcRect/>
          <a:stretch>
            <a:fillRect/>
          </a:stretch>
        </p:blipFill>
        <p:spPr bwMode="auto">
          <a:xfrm>
            <a:off x="0" y="3990975"/>
            <a:ext cx="9144000" cy="2867025"/>
          </a:xfrm>
          <a:prstGeom prst="rect">
            <a:avLst/>
          </a:prstGeom>
          <a:noFill/>
          <a:ln w="9525">
            <a:noFill/>
            <a:miter lim="800000"/>
            <a:headEnd/>
            <a:tailEnd/>
          </a:ln>
        </p:spPr>
      </p:pic>
      <p:sp>
        <p:nvSpPr>
          <p:cNvPr id="11" name="Rectangle 13"/>
          <p:cNvSpPr txBox="1">
            <a:spLocks/>
          </p:cNvSpPr>
          <p:nvPr/>
        </p:nvSpPr>
        <p:spPr bwMode="auto">
          <a:xfrm>
            <a:off x="381000" y="838200"/>
            <a:ext cx="8001000" cy="5143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a:lstStyle>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Testify at hearings (and ID policyholders who can)</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Submit written statements explaining concerns or highlighting problems</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Meet with regulators to explain concerns and discuss remedies</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Enlist support of state legislators at various points in the regulatory process</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Reach out to community members to engage them and hear their concerns and ideas</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Educate the media about prior mergers and what’s at stake </a:t>
            </a:r>
            <a:endParaRPr lang="en-US" sz="2800" dirty="0">
              <a:solidFill>
                <a:srgbClr val="141E69"/>
              </a:solidFill>
              <a:ea typeface="ＭＳ Ｐゴシック" pitchFamily="34" charset="-128"/>
            </a:endParaRPr>
          </a:p>
        </p:txBody>
      </p:sp>
    </p:spTree>
    <p:extLst>
      <p:ext uri="{BB962C8B-B14F-4D97-AF65-F5344CB8AC3E}">
        <p14:creationId xmlns:p14="http://schemas.microsoft.com/office/powerpoint/2010/main" val="2367488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3"/>
          <p:cNvSpPr>
            <a:spLocks noGrp="1"/>
          </p:cNvSpPr>
          <p:nvPr>
            <p:ph type="body" idx="4294967295"/>
          </p:nvPr>
        </p:nvSpPr>
        <p:spPr>
          <a:xfrm>
            <a:off x="164775" y="914400"/>
            <a:ext cx="8962292" cy="5143500"/>
          </a:xfrm>
        </p:spPr>
        <p:txBody>
          <a:bodyPr/>
          <a:lstStyle/>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Conduct/behavioral remedies</a:t>
            </a:r>
            <a:endParaRPr lang="en-US" sz="2800" dirty="0" smtClean="0">
              <a:solidFill>
                <a:srgbClr val="141E69"/>
              </a:solidFill>
              <a:ea typeface="ＭＳ Ｐゴシック" pitchFamily="34" charset="-128"/>
            </a:endParaRP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Pricing restrictions (really turn on state regulatory environments and access to data) </a:t>
            </a:r>
            <a:endParaRPr lang="en-US" sz="2400" dirty="0">
              <a:solidFill>
                <a:srgbClr val="141E69"/>
              </a:solidFill>
              <a:ea typeface="ＭＳ Ｐゴシック" pitchFamily="34" charset="-128"/>
            </a:endParaRP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Require insurer to expand to new markets to increase competition and consumer choice (e.g. Florida) </a:t>
            </a: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Tie to quality and performance improvement </a:t>
            </a:r>
            <a:endParaRPr lang="en-US" sz="2400" dirty="0">
              <a:solidFill>
                <a:srgbClr val="141E69"/>
              </a:solidFill>
              <a:ea typeface="ＭＳ Ｐゴシック" pitchFamily="34" charset="-128"/>
            </a:endParaRP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Invest in health infrastructure (rural health, consumer assistance, data collection, health sector employment)</a:t>
            </a: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Charitable giving requirements </a:t>
            </a: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Require corporate presence to stay or create in-state jobs</a:t>
            </a:r>
          </a:p>
          <a:p>
            <a:pPr marL="0" indent="0">
              <a:lnSpc>
                <a:spcPct val="80000"/>
              </a:lnSpc>
              <a:spcBef>
                <a:spcPct val="50000"/>
              </a:spcBef>
              <a:buClr>
                <a:srgbClr val="BE2D19"/>
              </a:buClr>
              <a:buNone/>
            </a:pPr>
            <a:endParaRPr lang="en-US" dirty="0">
              <a:solidFill>
                <a:srgbClr val="141E69"/>
              </a:solidFill>
              <a:ea typeface="ＭＳ Ｐゴシック" pitchFamily="34" charset="-128"/>
            </a:endParaRPr>
          </a:p>
        </p:txBody>
      </p:sp>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Concessions (from Consumers Union) </a:t>
            </a:r>
            <a:endParaRPr lang="en-US" sz="3200" b="1" dirty="0" smtClean="0">
              <a:solidFill>
                <a:srgbClr val="BE2D19"/>
              </a:solidFill>
              <a:ea typeface="ＭＳ Ｐゴシック" pitchFamily="34" charset="-128"/>
            </a:endParaRPr>
          </a:p>
        </p:txBody>
      </p:sp>
    </p:spTree>
    <p:extLst>
      <p:ext uri="{BB962C8B-B14F-4D97-AF65-F5344CB8AC3E}">
        <p14:creationId xmlns:p14="http://schemas.microsoft.com/office/powerpoint/2010/main" val="3674650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1E69"/>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62000" y="762000"/>
            <a:ext cx="7543800" cy="5709255"/>
          </a:xfrm>
          <a:prstGeom prst="rect">
            <a:avLst/>
          </a:prstGeom>
          <a:noFill/>
          <a:ln w="9525">
            <a:noFill/>
            <a:miter lim="800000"/>
            <a:headEnd/>
            <a:tailEnd/>
          </a:ln>
        </p:spPr>
        <p:txBody>
          <a:bodyPr wrap="square">
            <a:spAutoFit/>
          </a:bodyPr>
          <a:lstStyle/>
          <a:p>
            <a:pPr>
              <a:spcAft>
                <a:spcPts val="600"/>
              </a:spcAft>
            </a:pPr>
            <a:r>
              <a:rPr lang="en-US" sz="5400" dirty="0" smtClean="0">
                <a:solidFill>
                  <a:srgbClr val="BFD1E5"/>
                </a:solidFill>
              </a:rPr>
              <a:t>Consider community benefit as an “evergreen” opportunity to address high costs and community health needs. </a:t>
            </a:r>
            <a:endParaRPr lang="en-US" sz="5400" dirty="0" smtClean="0">
              <a:solidFill>
                <a:srgbClr val="BFD1E5"/>
              </a:solidFill>
            </a:endParaRPr>
          </a:p>
          <a:p>
            <a:pPr marL="571500" indent="-571500">
              <a:spcAft>
                <a:spcPts val="600"/>
              </a:spcAft>
              <a:buFont typeface="Arial" charset="0"/>
              <a:buAutoNum type="arabicPeriod"/>
            </a:pPr>
            <a:endParaRPr lang="en-US" sz="3600" dirty="0">
              <a:solidFill>
                <a:srgbClr val="BFD1E5"/>
              </a:solidFill>
            </a:endParaRPr>
          </a:p>
        </p:txBody>
      </p:sp>
    </p:spTree>
    <p:extLst>
      <p:ext uri="{BB962C8B-B14F-4D97-AF65-F5344CB8AC3E}">
        <p14:creationId xmlns:p14="http://schemas.microsoft.com/office/powerpoint/2010/main" val="1299906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a:solidFill>
                  <a:srgbClr val="141E69"/>
                </a:solidFill>
                <a:ea typeface="ＭＳ Ｐゴシック" pitchFamily="34" charset="-128"/>
                <a:cs typeface="Arial" charset="0"/>
              </a:rPr>
              <a:t>© 2011</a:t>
            </a:r>
          </a:p>
        </p:txBody>
      </p:sp>
      <p:pic>
        <p:nvPicPr>
          <p:cNvPr id="36870" name="Picture 6" descr="CCCurveBkgdLogo.png"/>
          <p:cNvPicPr>
            <a:picLocks noChangeAspect="1"/>
          </p:cNvPicPr>
          <p:nvPr/>
        </p:nvPicPr>
        <p:blipFill>
          <a:blip r:embed="rId3"/>
          <a:srcRect/>
          <a:stretch>
            <a:fillRect/>
          </a:stretch>
        </p:blipFill>
        <p:spPr bwMode="auto">
          <a:xfrm>
            <a:off x="0" y="3990975"/>
            <a:ext cx="9144000" cy="2867025"/>
          </a:xfrm>
          <a:prstGeom prst="rect">
            <a:avLst/>
          </a:prstGeom>
          <a:noFill/>
          <a:ln w="9525">
            <a:noFill/>
            <a:miter lim="800000"/>
            <a:headEnd/>
            <a:tailEnd/>
          </a:ln>
        </p:spPr>
      </p:pic>
      <p:pic>
        <p:nvPicPr>
          <p:cNvPr id="3074" name="Picture 2" descr="Image result for hospital b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99" y="659933"/>
            <a:ext cx="9530181" cy="62188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Hospital Billing &amp; Financial Assistance</a:t>
            </a:r>
            <a:endParaRPr lang="en-US" sz="3200" b="1" dirty="0" smtClean="0">
              <a:solidFill>
                <a:srgbClr val="BE2D19"/>
              </a:solidFill>
              <a:ea typeface="ＭＳ Ｐゴシック" pitchFamily="34" charset="-128"/>
            </a:endParaRPr>
          </a:p>
        </p:txBody>
      </p:sp>
    </p:spTree>
    <p:extLst>
      <p:ext uri="{BB962C8B-B14F-4D97-AF65-F5344CB8AC3E}">
        <p14:creationId xmlns:p14="http://schemas.microsoft.com/office/powerpoint/2010/main" val="4197990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urce of credit card de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44724" cy="6934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9372600" cy="6934200"/>
          </a:xfrm>
          <a:prstGeom prst="rect">
            <a:avLst/>
          </a:prstGeom>
          <a:solidFill>
            <a:srgbClr val="FFFFFF">
              <a:alpha val="89000"/>
            </a:srgbClr>
          </a:solidFill>
          <a:ln w="9525" algn="ctr">
            <a:noFill/>
            <a:round/>
            <a:headEnd/>
            <a:tailEnd/>
          </a:ln>
        </p:spPr>
        <p:txBody>
          <a:bodyPr/>
          <a:lstStyle/>
          <a:p>
            <a:endParaRPr lang="en-US" sz="1200">
              <a:solidFill>
                <a:srgbClr val="000000"/>
              </a:solidFill>
              <a:sym typeface="Arial" charset="0"/>
            </a:endParaRPr>
          </a:p>
        </p:txBody>
      </p:sp>
      <p:sp>
        <p:nvSpPr>
          <p:cNvPr id="31749" name="Rectangle 13"/>
          <p:cNvSpPr>
            <a:spLocks noGrp="1"/>
          </p:cNvSpPr>
          <p:nvPr>
            <p:ph type="body" idx="4294967295"/>
          </p:nvPr>
        </p:nvSpPr>
        <p:spPr>
          <a:xfrm>
            <a:off x="457200" y="1143000"/>
            <a:ext cx="8305800" cy="4495800"/>
          </a:xfrm>
        </p:spPr>
        <p:txBody>
          <a:bodyPr/>
          <a:lstStyle/>
          <a:p>
            <a:pPr marL="457200" indent="-457200">
              <a:lnSpc>
                <a:spcPct val="80000"/>
              </a:lnSpc>
              <a:spcBef>
                <a:spcPct val="50000"/>
              </a:spcBef>
              <a:buClr>
                <a:srgbClr val="BE2D19"/>
              </a:buClr>
            </a:pPr>
            <a:r>
              <a:rPr lang="en-US" dirty="0" smtClean="0">
                <a:solidFill>
                  <a:srgbClr val="7030A0"/>
                </a:solidFill>
                <a:ea typeface="ＭＳ Ｐゴシック"/>
                <a:cs typeface="ＭＳ Ｐゴシック"/>
              </a:rPr>
              <a:t>Percentage </a:t>
            </a:r>
            <a:r>
              <a:rPr lang="en-US" dirty="0" smtClean="0">
                <a:solidFill>
                  <a:srgbClr val="7030A0"/>
                </a:solidFill>
                <a:ea typeface="ＭＳ Ｐゴシック"/>
                <a:cs typeface="ＭＳ Ｐゴシック"/>
              </a:rPr>
              <a:t>of collection accounts on credit reports attributable to medical debt: 52</a:t>
            </a:r>
          </a:p>
          <a:p>
            <a:pPr marL="457200" indent="-457200">
              <a:lnSpc>
                <a:spcPct val="80000"/>
              </a:lnSpc>
              <a:spcBef>
                <a:spcPct val="50000"/>
              </a:spcBef>
              <a:buClr>
                <a:srgbClr val="BE2D19"/>
              </a:buClr>
            </a:pPr>
            <a:r>
              <a:rPr lang="en-US" dirty="0" smtClean="0">
                <a:solidFill>
                  <a:srgbClr val="7030A0"/>
                </a:solidFill>
                <a:ea typeface="ＭＳ Ｐゴシック"/>
                <a:cs typeface="ＭＳ Ｐゴシック"/>
              </a:rPr>
              <a:t>Americans with a medical account in collections: 43 million (CFPB)</a:t>
            </a:r>
          </a:p>
          <a:p>
            <a:pPr marL="457200" indent="-457200">
              <a:lnSpc>
                <a:spcPct val="80000"/>
              </a:lnSpc>
              <a:spcBef>
                <a:spcPct val="50000"/>
              </a:spcBef>
              <a:buClr>
                <a:srgbClr val="BE2D19"/>
              </a:buClr>
            </a:pPr>
            <a:r>
              <a:rPr lang="en-US" dirty="0" smtClean="0">
                <a:solidFill>
                  <a:srgbClr val="7030A0"/>
                </a:solidFill>
                <a:ea typeface="ＭＳ Ｐゴシック"/>
                <a:cs typeface="ＭＳ Ｐゴシック"/>
              </a:rPr>
              <a:t>Percentage of the population impacted: 13 (at least) </a:t>
            </a:r>
          </a:p>
          <a:p>
            <a:pPr marL="0" indent="0">
              <a:lnSpc>
                <a:spcPct val="80000"/>
              </a:lnSpc>
              <a:spcBef>
                <a:spcPct val="50000"/>
              </a:spcBef>
              <a:buClr>
                <a:srgbClr val="BE2D19"/>
              </a:buClr>
              <a:buNone/>
            </a:pPr>
            <a:endParaRPr lang="en-US" dirty="0" smtClean="0">
              <a:solidFill>
                <a:srgbClr val="141E69"/>
              </a:solidFill>
              <a:ea typeface="ＭＳ Ｐゴシック"/>
              <a:cs typeface="ＭＳ Ｐゴシック"/>
            </a:endParaRPr>
          </a:p>
        </p:txBody>
      </p:sp>
    </p:spTree>
    <p:extLst>
      <p:ext uri="{BB962C8B-B14F-4D97-AF65-F5344CB8AC3E}">
        <p14:creationId xmlns:p14="http://schemas.microsoft.com/office/powerpoint/2010/main" val="35648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74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http://bargainbabe.com/wp-content/uploads/2013/06/debt-living-with-3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8915400" cy="5861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6482151" y="4566850"/>
            <a:ext cx="2705100" cy="276999"/>
          </a:xfrm>
          <a:prstGeom prst="rect">
            <a:avLst/>
          </a:prstGeom>
          <a:noFill/>
        </p:spPr>
        <p:txBody>
          <a:bodyPr wrap="square" rtlCol="0">
            <a:spAutoFit/>
          </a:bodyPr>
          <a:lstStyle/>
          <a:p>
            <a:r>
              <a:rPr lang="en-US" sz="1200" dirty="0" smtClean="0"/>
              <a:t>Credit: Shutterstock</a:t>
            </a:r>
            <a:endParaRPr lang="en-US" sz="1200" dirty="0"/>
          </a:p>
        </p:txBody>
      </p:sp>
      <p:sp>
        <p:nvSpPr>
          <p:cNvPr id="4" name="Rectangle 3"/>
          <p:cNvSpPr/>
          <p:nvPr/>
        </p:nvSpPr>
        <p:spPr>
          <a:xfrm>
            <a:off x="1295400" y="228600"/>
            <a:ext cx="6170087" cy="584775"/>
          </a:xfrm>
          <a:prstGeom prst="rect">
            <a:avLst/>
          </a:prstGeom>
        </p:spPr>
        <p:txBody>
          <a:bodyPr wrap="none">
            <a:spAutoFit/>
          </a:bodyPr>
          <a:lstStyle/>
          <a:p>
            <a:r>
              <a:rPr lang="en-US" sz="3200" b="1" dirty="0">
                <a:solidFill>
                  <a:srgbClr val="BE2D19"/>
                </a:solidFill>
                <a:ea typeface="ＭＳ Ｐゴシック"/>
                <a:cs typeface="ＭＳ Ｐゴシック"/>
              </a:rPr>
              <a:t>This little piggy is underwater. </a:t>
            </a:r>
            <a:endParaRPr lang="en-US" sz="3200" dirty="0"/>
          </a:p>
        </p:txBody>
      </p:sp>
    </p:spTree>
    <p:extLst>
      <p:ext uri="{BB962C8B-B14F-4D97-AF65-F5344CB8AC3E}">
        <p14:creationId xmlns:p14="http://schemas.microsoft.com/office/powerpoint/2010/main" val="480320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3"/>
          <p:cNvSpPr>
            <a:spLocks noGrp="1"/>
          </p:cNvSpPr>
          <p:nvPr>
            <p:ph type="body" idx="4294967295"/>
          </p:nvPr>
        </p:nvSpPr>
        <p:spPr>
          <a:xfrm>
            <a:off x="1066800" y="1257300"/>
            <a:ext cx="7315200" cy="3695700"/>
          </a:xfrm>
        </p:spPr>
        <p:txBody>
          <a:bodyPr/>
          <a:lstStyle/>
          <a:p>
            <a:pPr marL="39688" indent="0" defTabSz="457200">
              <a:buClr>
                <a:srgbClr val="C00000"/>
              </a:buClr>
              <a:buFont typeface="Arial" charset="0"/>
              <a:buNone/>
              <a:defRPr/>
            </a:pPr>
            <a:r>
              <a:rPr lang="en-US" sz="2400" dirty="0">
                <a:solidFill>
                  <a:srgbClr val="002060"/>
                </a:solidFill>
                <a:ea typeface="ＭＳ Ｐゴシック" charset="-128"/>
                <a:cs typeface="Arial" pitchFamily="34" charset="0"/>
              </a:rPr>
              <a:t>Community Catalyst is a national non-profit advocacy organization that works with national, state and local consumer organizations, policymakers and foundations to build consumer and community leadership to improve the health care system. </a:t>
            </a:r>
          </a:p>
          <a:p>
            <a:pPr marL="39688" indent="0" defTabSz="457200">
              <a:buClr>
                <a:srgbClr val="C00000"/>
              </a:buClr>
              <a:buFont typeface="Arial" charset="0"/>
              <a:buNone/>
              <a:defRPr/>
            </a:pPr>
            <a:r>
              <a:rPr lang="en-US" sz="2400" dirty="0">
                <a:solidFill>
                  <a:srgbClr val="002060"/>
                </a:solidFill>
                <a:ea typeface="ＭＳ Ｐゴシック" charset="-128"/>
                <a:cs typeface="Arial" pitchFamily="34" charset="0"/>
              </a:rPr>
              <a:t>We support consumer advocacy networks that impact state and federal health care policy, and ensure consumers have a seat at the table as health care decisions are made.</a:t>
            </a:r>
          </a:p>
          <a:p>
            <a:pPr marL="0" indent="0">
              <a:lnSpc>
                <a:spcPct val="80000"/>
              </a:lnSpc>
              <a:spcBef>
                <a:spcPct val="50000"/>
              </a:spcBef>
              <a:buClr>
                <a:srgbClr val="BE2D19"/>
              </a:buClr>
              <a:buFont typeface="Arial" charset="0"/>
              <a:buNone/>
              <a:defRPr/>
            </a:pPr>
            <a:endParaRPr lang="en-US" dirty="0" smtClean="0">
              <a:solidFill>
                <a:srgbClr val="141E69"/>
              </a:solidFill>
              <a:ea typeface="ＭＳ Ｐゴシック" pitchFamily="34" charset="-128"/>
            </a:endParaRPr>
          </a:p>
        </p:txBody>
      </p:sp>
      <p:pic>
        <p:nvPicPr>
          <p:cNvPr id="14339"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2"/>
          <p:cNvSpPr>
            <a:spLocks noGrp="1"/>
          </p:cNvSpPr>
          <p:nvPr>
            <p:ph type="title" idx="4294967295"/>
          </p:nvPr>
        </p:nvSpPr>
        <p:spPr>
          <a:xfrm>
            <a:off x="0" y="0"/>
            <a:ext cx="9144000" cy="685800"/>
          </a:xfrm>
          <a:solidFill>
            <a:srgbClr val="BCD1E3"/>
          </a:solidFill>
        </p:spPr>
        <p:txBody>
          <a:bodyPr/>
          <a:lstStyle/>
          <a:p>
            <a:pPr marL="342900" indent="0" algn="l"/>
            <a:r>
              <a:rPr lang="en-US" altLang="en-US" sz="3200" b="1" dirty="0" smtClean="0">
                <a:solidFill>
                  <a:srgbClr val="BE2D19"/>
                </a:solidFill>
                <a:ea typeface="ＭＳ Ｐゴシック" pitchFamily="-107" charset="-128"/>
              </a:rPr>
              <a:t>Who We Are</a:t>
            </a:r>
          </a:p>
        </p:txBody>
      </p:sp>
      <p:sp>
        <p:nvSpPr>
          <p:cNvPr id="14341"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a:solidFill>
                  <a:srgbClr val="141E69"/>
                </a:solidFill>
                <a:ea typeface="ＭＳ Ｐゴシック" pitchFamily="-107" charset="-128"/>
                <a:cs typeface="Arial" charset="0"/>
              </a:rPr>
              <a:t>© 2015</a:t>
            </a:r>
          </a:p>
        </p:txBody>
      </p:sp>
    </p:spTree>
    <p:extLst>
      <p:ext uri="{BB962C8B-B14F-4D97-AF65-F5344CB8AC3E}">
        <p14:creationId xmlns:p14="http://schemas.microsoft.com/office/powerpoint/2010/main" val="2613914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9" name="Rectangle 5"/>
          <p:cNvSpPr>
            <a:spLocks/>
          </p:cNvSpPr>
          <p:nvPr/>
        </p:nvSpPr>
        <p:spPr bwMode="auto">
          <a:xfrm>
            <a:off x="436563" y="1485900"/>
            <a:ext cx="8267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534988" indent="-4953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fontAlgn="base" hangingPunct="1">
              <a:lnSpc>
                <a:spcPct val="90000"/>
              </a:lnSpc>
              <a:spcBef>
                <a:spcPts val="1000"/>
              </a:spcBef>
              <a:spcAft>
                <a:spcPct val="0"/>
              </a:spcAft>
            </a:pPr>
            <a:endParaRPr lang="en-US" altLang="en-US" sz="2400">
              <a:solidFill>
                <a:srgbClr val="000000"/>
              </a:solidFill>
              <a:cs typeface="Arial" charset="0"/>
            </a:endParaRPr>
          </a:p>
        </p:txBody>
      </p:sp>
      <p:sp>
        <p:nvSpPr>
          <p:cNvPr id="22535" name="TextBox 2"/>
          <p:cNvSpPr txBox="1">
            <a:spLocks noChangeArrowheads="1"/>
          </p:cNvSpPr>
          <p:nvPr/>
        </p:nvSpPr>
        <p:spPr bwMode="auto">
          <a:xfrm>
            <a:off x="4875212" y="4648200"/>
            <a:ext cx="3438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fontAlgn="base" hangingPunct="1">
              <a:spcBef>
                <a:spcPct val="0"/>
              </a:spcBef>
              <a:spcAft>
                <a:spcPct val="0"/>
              </a:spcAft>
              <a:buClrTx/>
              <a:buSzTx/>
              <a:buFontTx/>
              <a:buNone/>
            </a:pPr>
            <a:r>
              <a:rPr lang="en-US" altLang="en-US" sz="1800" i="1" dirty="0" smtClean="0">
                <a:solidFill>
                  <a:srgbClr val="FF0000"/>
                </a:solidFill>
                <a:ea typeface="ＭＳ Ｐゴシック" pitchFamily="34" charset="-128"/>
              </a:rPr>
              <a:t>FINE PRINT: This does </a:t>
            </a:r>
            <a:r>
              <a:rPr lang="en-US" altLang="en-US" sz="1800" i="1" dirty="0" smtClean="0">
                <a:solidFill>
                  <a:srgbClr val="FF0000"/>
                </a:solidFill>
                <a:ea typeface="ＭＳ Ｐゴシック" pitchFamily="34" charset="-128"/>
              </a:rPr>
              <a:t>not apply to for-profit hospitals or other types of medical providers.  </a:t>
            </a:r>
            <a:endParaRPr lang="en-US" altLang="en-US" sz="1800" i="1" dirty="0">
              <a:solidFill>
                <a:srgbClr val="FF0000"/>
              </a:solidFill>
              <a:ea typeface="ＭＳ Ｐゴシック" pitchFamily="34" charset="-128"/>
            </a:endParaRPr>
          </a:p>
        </p:txBody>
      </p:sp>
      <p:sp>
        <p:nvSpPr>
          <p:cNvPr id="2" name="TextBox 1"/>
          <p:cNvSpPr txBox="1">
            <a:spLocks noChangeArrowheads="1"/>
          </p:cNvSpPr>
          <p:nvPr/>
        </p:nvSpPr>
        <p:spPr bwMode="auto">
          <a:xfrm>
            <a:off x="152400" y="990600"/>
            <a:ext cx="413464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fontAlgn="base" hangingPunct="1">
              <a:spcBef>
                <a:spcPct val="0"/>
              </a:spcBef>
              <a:spcAft>
                <a:spcPct val="0"/>
              </a:spcAft>
              <a:buClrTx/>
              <a:buSzTx/>
              <a:buFont typeface="Calibri" pitchFamily="34" charset="0"/>
              <a:buAutoNum type="arabicPeriod"/>
            </a:pPr>
            <a:r>
              <a:rPr lang="en-US" altLang="en-US" sz="2000" b="1" dirty="0" smtClean="0">
                <a:solidFill>
                  <a:schemeClr val="accent2">
                    <a:lumMod val="75000"/>
                  </a:schemeClr>
                </a:solidFill>
                <a:ea typeface="ＭＳ Ｐゴシック" pitchFamily="34" charset="-128"/>
              </a:rPr>
              <a:t>Financial assistance and collections policies </a:t>
            </a:r>
            <a:r>
              <a:rPr lang="en-US" altLang="en-US" sz="2000" dirty="0" smtClean="0">
                <a:solidFill>
                  <a:schemeClr val="accent2">
                    <a:lumMod val="75000"/>
                  </a:schemeClr>
                </a:solidFill>
                <a:ea typeface="ＭＳ Ｐゴシック" pitchFamily="34" charset="-128"/>
              </a:rPr>
              <a:t>– written out, board approved, available to the public in multiple languages</a:t>
            </a:r>
            <a:endParaRPr lang="en-US" altLang="en-US" sz="2000" dirty="0">
              <a:solidFill>
                <a:schemeClr val="accent2">
                  <a:lumMod val="75000"/>
                </a:schemeClr>
              </a:solidFill>
              <a:ea typeface="ＭＳ Ｐゴシック" pitchFamily="34" charset="-128"/>
            </a:endParaRPr>
          </a:p>
          <a:p>
            <a:pPr eaLnBrk="1" fontAlgn="base" hangingPunct="1">
              <a:spcBef>
                <a:spcPct val="0"/>
              </a:spcBef>
              <a:spcAft>
                <a:spcPct val="0"/>
              </a:spcAft>
              <a:buClrTx/>
              <a:buSzTx/>
              <a:buFont typeface="Calibri" pitchFamily="34" charset="0"/>
              <a:buAutoNum type="arabicPeriod"/>
            </a:pPr>
            <a:endParaRPr lang="en-US" altLang="en-US" sz="2000" dirty="0">
              <a:solidFill>
                <a:schemeClr val="accent2">
                  <a:lumMod val="75000"/>
                </a:schemeClr>
              </a:solidFill>
              <a:ea typeface="ＭＳ Ｐゴシック" pitchFamily="34" charset="-128"/>
            </a:endParaRPr>
          </a:p>
          <a:p>
            <a:pPr eaLnBrk="1" fontAlgn="base" hangingPunct="1">
              <a:spcBef>
                <a:spcPct val="0"/>
              </a:spcBef>
              <a:spcAft>
                <a:spcPct val="0"/>
              </a:spcAft>
              <a:buClrTx/>
              <a:buSzTx/>
              <a:buFont typeface="Calibri" pitchFamily="34" charset="0"/>
              <a:buAutoNum type="arabicPeriod"/>
            </a:pPr>
            <a:r>
              <a:rPr lang="en-US" altLang="en-US" sz="2000" b="1" dirty="0" smtClean="0">
                <a:solidFill>
                  <a:schemeClr val="accent2">
                    <a:lumMod val="75000"/>
                  </a:schemeClr>
                </a:solidFill>
                <a:ea typeface="ＭＳ Ｐゴシック" pitchFamily="34" charset="-128"/>
              </a:rPr>
              <a:t>Fairer</a:t>
            </a:r>
            <a:r>
              <a:rPr lang="en-US" altLang="en-US" sz="2000" dirty="0" smtClean="0">
                <a:solidFill>
                  <a:schemeClr val="accent2">
                    <a:lumMod val="75000"/>
                  </a:schemeClr>
                </a:solidFill>
                <a:ea typeface="ＭＳ Ｐゴシック" pitchFamily="34" charset="-128"/>
              </a:rPr>
              <a:t> </a:t>
            </a:r>
            <a:r>
              <a:rPr lang="en-US" altLang="en-US" sz="2000" b="1" dirty="0" smtClean="0">
                <a:solidFill>
                  <a:schemeClr val="accent2">
                    <a:lumMod val="75000"/>
                  </a:schemeClr>
                </a:solidFill>
                <a:ea typeface="ＭＳ Ｐゴシック" pitchFamily="34" charset="-128"/>
              </a:rPr>
              <a:t>charges</a:t>
            </a:r>
            <a:r>
              <a:rPr lang="en-US" altLang="en-US" sz="2000" dirty="0" smtClean="0">
                <a:solidFill>
                  <a:schemeClr val="accent2">
                    <a:lumMod val="75000"/>
                  </a:schemeClr>
                </a:solidFill>
                <a:ea typeface="ＭＳ Ｐゴシック" pitchFamily="34" charset="-128"/>
              </a:rPr>
              <a:t> for those who qualify</a:t>
            </a:r>
            <a:endParaRPr lang="en-US" altLang="en-US" sz="2000" dirty="0">
              <a:solidFill>
                <a:schemeClr val="accent2">
                  <a:lumMod val="75000"/>
                </a:schemeClr>
              </a:solidFill>
              <a:ea typeface="ＭＳ Ｐゴシック" pitchFamily="34" charset="-128"/>
            </a:endParaRPr>
          </a:p>
          <a:p>
            <a:pPr eaLnBrk="1" fontAlgn="base" hangingPunct="1">
              <a:spcBef>
                <a:spcPct val="0"/>
              </a:spcBef>
              <a:spcAft>
                <a:spcPct val="0"/>
              </a:spcAft>
              <a:buClrTx/>
              <a:buSzTx/>
              <a:buFont typeface="Calibri" pitchFamily="34" charset="0"/>
              <a:buAutoNum type="arabicPeriod"/>
            </a:pPr>
            <a:endParaRPr lang="en-US" altLang="en-US" sz="2000" dirty="0">
              <a:solidFill>
                <a:schemeClr val="accent2">
                  <a:lumMod val="75000"/>
                </a:schemeClr>
              </a:solidFill>
              <a:ea typeface="ＭＳ Ｐゴシック" pitchFamily="34" charset="-128"/>
            </a:endParaRPr>
          </a:p>
          <a:p>
            <a:pPr eaLnBrk="1" fontAlgn="base" hangingPunct="1">
              <a:spcBef>
                <a:spcPct val="0"/>
              </a:spcBef>
              <a:spcAft>
                <a:spcPct val="0"/>
              </a:spcAft>
              <a:buClrTx/>
              <a:buSzTx/>
              <a:buFont typeface="Calibri" pitchFamily="34" charset="0"/>
              <a:buAutoNum type="arabicPeriod"/>
            </a:pPr>
            <a:r>
              <a:rPr lang="en-US" altLang="en-US" sz="2000" dirty="0" smtClean="0">
                <a:solidFill>
                  <a:schemeClr val="accent2">
                    <a:lumMod val="75000"/>
                  </a:schemeClr>
                </a:solidFill>
                <a:ea typeface="ＭＳ Ｐゴシック" pitchFamily="34" charset="-128"/>
              </a:rPr>
              <a:t>Better protections against aggressive </a:t>
            </a:r>
            <a:r>
              <a:rPr lang="en-US" altLang="en-US" sz="2000" b="1" dirty="0" smtClean="0">
                <a:solidFill>
                  <a:schemeClr val="accent2">
                    <a:lumMod val="75000"/>
                  </a:schemeClr>
                </a:solidFill>
                <a:ea typeface="ＭＳ Ｐゴシック" pitchFamily="34" charset="-128"/>
              </a:rPr>
              <a:t>debt collection </a:t>
            </a:r>
            <a:endParaRPr lang="en-US" altLang="en-US" sz="2000" b="1" dirty="0">
              <a:solidFill>
                <a:schemeClr val="accent2">
                  <a:lumMod val="75000"/>
                </a:schemeClr>
              </a:solidFill>
              <a:ea typeface="ＭＳ Ｐゴシック" pitchFamily="34" charset="-128"/>
            </a:endParaRPr>
          </a:p>
          <a:p>
            <a:pPr eaLnBrk="1" fontAlgn="base" hangingPunct="1">
              <a:spcBef>
                <a:spcPct val="0"/>
              </a:spcBef>
              <a:spcAft>
                <a:spcPct val="0"/>
              </a:spcAft>
              <a:buClrTx/>
              <a:buSzTx/>
              <a:buFont typeface="Calibri" pitchFamily="34" charset="0"/>
              <a:buAutoNum type="arabicPeriod"/>
            </a:pPr>
            <a:endParaRPr lang="en-US" altLang="en-US" sz="2000" dirty="0">
              <a:solidFill>
                <a:schemeClr val="accent2">
                  <a:lumMod val="75000"/>
                </a:schemeClr>
              </a:solidFill>
              <a:ea typeface="ＭＳ Ｐゴシック" pitchFamily="34" charset="-128"/>
            </a:endParaRPr>
          </a:p>
          <a:p>
            <a:pPr eaLnBrk="1" fontAlgn="base" hangingPunct="1">
              <a:spcBef>
                <a:spcPct val="0"/>
              </a:spcBef>
              <a:spcAft>
                <a:spcPct val="0"/>
              </a:spcAft>
              <a:buClrTx/>
              <a:buSzTx/>
              <a:buFont typeface="Calibri" pitchFamily="34" charset="0"/>
              <a:buAutoNum type="arabicPeriod"/>
            </a:pPr>
            <a:r>
              <a:rPr lang="en-US" altLang="en-US" sz="2000" dirty="0" smtClean="0">
                <a:solidFill>
                  <a:schemeClr val="accent2">
                    <a:lumMod val="75000"/>
                  </a:schemeClr>
                </a:solidFill>
                <a:ea typeface="ＭＳ Ｐゴシック" pitchFamily="34" charset="-128"/>
              </a:rPr>
              <a:t>Regular process for assessing </a:t>
            </a:r>
            <a:r>
              <a:rPr lang="en-US" altLang="en-US" sz="2000" b="1" dirty="0" smtClean="0">
                <a:solidFill>
                  <a:schemeClr val="accent2">
                    <a:lumMod val="75000"/>
                  </a:schemeClr>
                </a:solidFill>
                <a:ea typeface="ＭＳ Ｐゴシック" pitchFamily="34" charset="-128"/>
              </a:rPr>
              <a:t>community health needs </a:t>
            </a:r>
            <a:r>
              <a:rPr lang="en-US" altLang="en-US" sz="2000" dirty="0" smtClean="0">
                <a:solidFill>
                  <a:schemeClr val="accent2">
                    <a:lumMod val="75000"/>
                  </a:schemeClr>
                </a:solidFill>
                <a:ea typeface="ＭＳ Ｐゴシック" pitchFamily="34" charset="-128"/>
              </a:rPr>
              <a:t>and driving strategies to address SOME of the needs (with community input – labor mentioned) </a:t>
            </a:r>
            <a:endParaRPr lang="en-US" altLang="en-US" sz="2000" dirty="0">
              <a:solidFill>
                <a:schemeClr val="accent2">
                  <a:lumMod val="75000"/>
                </a:schemeClr>
              </a:solidFill>
              <a:ea typeface="ＭＳ Ｐゴシック" pitchFamily="34" charset="-128"/>
            </a:endParaRPr>
          </a:p>
        </p:txBody>
      </p:sp>
      <p:pic>
        <p:nvPicPr>
          <p:cNvPr id="1026" name="Picture 2" descr="http://llminfo.com/wp-content/uploads/2012/03/Tax-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13" y="1731168"/>
            <a:ext cx="4048125" cy="26860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2"/>
          <p:cNvSpPr txBox="1">
            <a:spLocks/>
          </p:cNvSpPr>
          <p:nvPr/>
        </p:nvSpPr>
        <p:spPr bwMode="auto">
          <a:xfrm>
            <a:off x="0" y="0"/>
            <a:ext cx="9144000" cy="685800"/>
          </a:xfrm>
          <a:prstGeom prst="rect">
            <a:avLst/>
          </a:prstGeom>
          <a:solidFill>
            <a:srgbClr val="BCD1E3"/>
          </a:solidFill>
          <a:ln w="12700">
            <a:noFill/>
            <a:miter lim="800000"/>
            <a:headEnd/>
            <a:tailEnd/>
          </a:ln>
        </p:spPr>
        <p:txBody>
          <a:bodyPr vert="horz" wrap="square" lIns="50800" tIns="50800" rIns="91440" bIns="50800" numCol="1" anchor="ctr" anchorCtr="0" compatLnSpc="1">
            <a:prstTxWarp prst="textNoShape">
              <a:avLst/>
            </a:prstTxWarp>
          </a:bodyPr>
          <a:lst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sym typeface="Arial" charset="0"/>
              </a:defRPr>
            </a:lvl2pPr>
            <a:lvl3pPr marL="39688" indent="-39688" algn="ctr" rtl="0" eaLnBrk="0" fontAlgn="base" hangingPunct="0">
              <a:spcBef>
                <a:spcPct val="0"/>
              </a:spcBef>
              <a:spcAft>
                <a:spcPct val="0"/>
              </a:spcAft>
              <a:defRPr sz="4400">
                <a:solidFill>
                  <a:schemeClr val="tx1"/>
                </a:solidFill>
                <a:latin typeface="Arial" charset="0"/>
                <a:sym typeface="Arial" charset="0"/>
              </a:defRPr>
            </a:lvl3pPr>
            <a:lvl4pPr marL="39688" indent="-39688" algn="ctr" rtl="0" eaLnBrk="0" fontAlgn="base" hangingPunct="0">
              <a:spcBef>
                <a:spcPct val="0"/>
              </a:spcBef>
              <a:spcAft>
                <a:spcPct val="0"/>
              </a:spcAft>
              <a:defRPr sz="4400">
                <a:solidFill>
                  <a:schemeClr val="tx1"/>
                </a:solidFill>
                <a:latin typeface="Arial" charset="0"/>
                <a:sym typeface="Arial" charset="0"/>
              </a:defRPr>
            </a:lvl4pPr>
            <a:lvl5pPr marL="39688" indent="-39688" algn="ctr" rtl="0" eaLnBrk="0" fontAlgn="base" hangingPunct="0">
              <a:spcBef>
                <a:spcPct val="0"/>
              </a:spcBef>
              <a:spcAft>
                <a:spcPct val="0"/>
              </a:spcAft>
              <a:defRPr sz="4400">
                <a:solidFill>
                  <a:schemeClr val="tx1"/>
                </a:solidFill>
                <a:latin typeface="Arial" charset="0"/>
                <a:sym typeface="Arial"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a:lstStyle>
          <a:p>
            <a:pPr marL="342900" indent="0" algn="l"/>
            <a:r>
              <a:rPr lang="en-US" sz="3200" b="1" kern="0" dirty="0" smtClean="0">
                <a:solidFill>
                  <a:srgbClr val="BE2D19"/>
                </a:solidFill>
                <a:ea typeface="ＭＳ Ｐゴシック" pitchFamily="34" charset="-128"/>
              </a:rPr>
              <a:t>ACA Requirements</a:t>
            </a:r>
            <a:endParaRPr lang="en-US" sz="3200" b="1" kern="0" dirty="0" smtClean="0">
              <a:solidFill>
                <a:srgbClr val="BE2D19"/>
              </a:solidFill>
              <a:ea typeface="ＭＳ Ｐゴシック" pitchFamily="34" charset="-128"/>
            </a:endParaRPr>
          </a:p>
        </p:txBody>
      </p:sp>
    </p:spTree>
    <p:extLst>
      <p:ext uri="{BB962C8B-B14F-4D97-AF65-F5344CB8AC3E}">
        <p14:creationId xmlns:p14="http://schemas.microsoft.com/office/powerpoint/2010/main" val="707435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2"/>
          <p:cNvSpPr>
            <a:spLocks noGrp="1"/>
          </p:cNvSpPr>
          <p:nvPr>
            <p:ph type="title" idx="4294967295"/>
          </p:nvPr>
        </p:nvSpPr>
        <p:spPr>
          <a:xfrm>
            <a:off x="0" y="-1"/>
            <a:ext cx="9144000" cy="762001"/>
          </a:xfrm>
          <a:solidFill>
            <a:srgbClr val="BCD1E3"/>
          </a:solidFill>
        </p:spPr>
        <p:txBody>
          <a:bodyPr/>
          <a:lstStyle/>
          <a:p>
            <a:pPr marL="342900" indent="0" algn="l"/>
            <a:r>
              <a:rPr lang="en-US" altLang="en-US" sz="3200" b="1" dirty="0" smtClean="0">
                <a:solidFill>
                  <a:srgbClr val="BE2D19"/>
                </a:solidFill>
                <a:latin typeface="Arial" panose="020B0604020202020204" pitchFamily="34" charset="0"/>
                <a:ea typeface="ＭＳ Ｐゴシック" pitchFamily="34" charset="-128"/>
                <a:cs typeface="Arial" panose="020B0604020202020204" pitchFamily="34" charset="0"/>
              </a:rPr>
              <a:t>What’s the Problem?</a:t>
            </a:r>
          </a:p>
        </p:txBody>
      </p:sp>
      <p:sp>
        <p:nvSpPr>
          <p:cNvPr id="4" name="Rectangle 3"/>
          <p:cNvSpPr/>
          <p:nvPr/>
        </p:nvSpPr>
        <p:spPr>
          <a:xfrm>
            <a:off x="404446" y="1646312"/>
            <a:ext cx="4191000"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50 hospitals charge uninsured more than 10 times cost of care, study finds </a:t>
            </a:r>
          </a:p>
        </p:txBody>
      </p:sp>
      <p:pic>
        <p:nvPicPr>
          <p:cNvPr id="2051" name="Picture 3" descr="http://www.nonprofitadvancement.org/system/files/imagecache/blog_image/Washington-Post-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074" y="941167"/>
            <a:ext cx="4346926" cy="7436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2895600"/>
            <a:ext cx="4572000" cy="1200329"/>
          </a:xfrm>
          <a:prstGeom prst="rect">
            <a:avLst/>
          </a:prstGeom>
        </p:spPr>
        <p:txBody>
          <a:bodyPr>
            <a:spAutoFit/>
          </a:bodyPr>
          <a:lstStyle/>
          <a:p>
            <a:pPr fontAlgn="base"/>
            <a:r>
              <a:rPr lang="en-US" b="1" i="1" dirty="0"/>
              <a:t>CFPB Study Finds Medical Debt Overly Penalizes Consumer Credit </a:t>
            </a:r>
            <a:r>
              <a:rPr lang="en-US" b="1" i="1" dirty="0" smtClean="0"/>
              <a:t>Scores</a:t>
            </a:r>
          </a:p>
          <a:p>
            <a:pPr fontAlgn="base"/>
            <a:endParaRPr lang="en-US" b="1" dirty="0"/>
          </a:p>
          <a:p>
            <a:pPr fontAlgn="base"/>
            <a:endParaRPr lang="en-US" b="1" dirty="0"/>
          </a:p>
        </p:txBody>
      </p:sp>
      <p:pic>
        <p:nvPicPr>
          <p:cNvPr id="2055" name="Picture 7" descr="http://4.bp.blogspot.com/-RWMMacMXkTk/USvZYsqvVRI/AAAAAAAADo4/LqQddqNPySE/s1600/TIMECOV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7508" y="1066800"/>
            <a:ext cx="4267200" cy="566826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www.navigationarts.com/~/media/NavArts2012/Images/Client%20Logos/clientLogo_172x90_charlotteObserv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196" y="3581400"/>
            <a:ext cx="2857500" cy="14952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43000" y="4547324"/>
            <a:ext cx="4572000" cy="369332"/>
          </a:xfrm>
          <a:prstGeom prst="rect">
            <a:avLst/>
          </a:prstGeom>
        </p:spPr>
        <p:txBody>
          <a:bodyPr>
            <a:spAutoFit/>
          </a:bodyPr>
          <a:lstStyle/>
          <a:p>
            <a:r>
              <a:rPr lang="en-US" b="1" dirty="0" smtClean="0">
                <a:latin typeface="Arial" panose="020B0604020202020204" pitchFamily="34" charset="0"/>
                <a:cs typeface="Arial" panose="020B0604020202020204" pitchFamily="34" charset="0"/>
              </a:rPr>
              <a:t>Prognosis: Profits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92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txBox="1">
            <a:spLocks noChangeArrowheads="1"/>
          </p:cNvSpPr>
          <p:nvPr/>
        </p:nvSpPr>
        <p:spPr bwMode="auto">
          <a:xfrm>
            <a:off x="609600" y="519113"/>
            <a:ext cx="77724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5" charset="-128"/>
              </a:defRPr>
            </a:lvl9pPr>
          </a:lstStyle>
          <a:p>
            <a:pPr algn="ctr" defTabSz="914400" eaLnBrk="1" hangingPunct="1"/>
            <a:endParaRPr lang="en-US" sz="3200" b="1">
              <a:cs typeface="Arial" charset="0"/>
            </a:endParaRPr>
          </a:p>
        </p:txBody>
      </p:sp>
      <p:sp>
        <p:nvSpPr>
          <p:cNvPr id="15364" name="Rectangle 5"/>
          <p:cNvSpPr>
            <a:spLocks noChangeArrowheads="1"/>
          </p:cNvSpPr>
          <p:nvPr/>
        </p:nvSpPr>
        <p:spPr bwMode="auto">
          <a:xfrm>
            <a:off x="0" y="1585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66" name="Text Box 7"/>
          <p:cNvSpPr txBox="1">
            <a:spLocks noChangeArrowheads="1"/>
          </p:cNvSpPr>
          <p:nvPr/>
        </p:nvSpPr>
        <p:spPr bwMode="auto">
          <a:xfrm>
            <a:off x="609600" y="1466850"/>
            <a:ext cx="7648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spcBef>
                <a:spcPct val="50000"/>
              </a:spcBef>
            </a:pPr>
            <a:endParaRPr lang="en-US"/>
          </a:p>
        </p:txBody>
      </p:sp>
      <p:pic>
        <p:nvPicPr>
          <p:cNvPr id="1536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1252171"/>
            <a:ext cx="32670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8" name="Text Box 9"/>
          <p:cNvSpPr txBox="1">
            <a:spLocks noChangeArrowheads="1"/>
          </p:cNvSpPr>
          <p:nvPr/>
        </p:nvSpPr>
        <p:spPr bwMode="auto">
          <a:xfrm>
            <a:off x="609600" y="1349619"/>
            <a:ext cx="43053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spcBef>
                <a:spcPct val="50000"/>
              </a:spcBef>
            </a:pPr>
            <a:r>
              <a:rPr lang="en-US" sz="2000" b="1" i="1" dirty="0"/>
              <a:t>“I was told that in order to have the surgery, I would have to pay half the amount. Not knowing what else to do, I gave them my credit card, and it was charged $4,000.00. […] I am now months behind on my mortgage.” </a:t>
            </a:r>
            <a:r>
              <a:rPr lang="en-US" sz="2000" b="1" dirty="0"/>
              <a:t> </a:t>
            </a:r>
          </a:p>
          <a:p>
            <a:pPr eaLnBrk="1" hangingPunct="1">
              <a:spcBef>
                <a:spcPct val="50000"/>
              </a:spcBef>
            </a:pPr>
            <a:r>
              <a:rPr lang="en-US" sz="2000" dirty="0"/>
              <a:t>- Daisy, unemployed, Orlando </a:t>
            </a:r>
          </a:p>
        </p:txBody>
      </p:sp>
      <p:pic>
        <p:nvPicPr>
          <p:cNvPr id="9" name="Picture 6" descr="CCCurveBkgd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txBox="1">
            <a:spLocks/>
          </p:cNvSpPr>
          <p:nvPr/>
        </p:nvSpPr>
        <p:spPr bwMode="auto">
          <a:xfrm>
            <a:off x="0" y="-1"/>
            <a:ext cx="9144000" cy="762001"/>
          </a:xfrm>
          <a:prstGeom prst="rect">
            <a:avLst/>
          </a:prstGeom>
          <a:solidFill>
            <a:srgbClr val="BCD1E3"/>
          </a:solidFill>
          <a:ln w="12700">
            <a:noFill/>
            <a:miter lim="800000"/>
            <a:headEnd/>
            <a:tailEnd/>
          </a:ln>
        </p:spPr>
        <p:txBody>
          <a:bodyPr vert="horz" wrap="square" lIns="50800" tIns="50800" rIns="91440" bIns="50800" numCol="1" anchor="ctr" anchorCtr="0" compatLnSpc="1">
            <a:prstTxWarp prst="textNoShape">
              <a:avLst/>
            </a:prstTxWarp>
          </a:bodyPr>
          <a:lst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sym typeface="Arial" charset="0"/>
              </a:defRPr>
            </a:lvl2pPr>
            <a:lvl3pPr marL="39688" indent="-39688" algn="ctr" rtl="0" eaLnBrk="0" fontAlgn="base" hangingPunct="0">
              <a:spcBef>
                <a:spcPct val="0"/>
              </a:spcBef>
              <a:spcAft>
                <a:spcPct val="0"/>
              </a:spcAft>
              <a:defRPr sz="4400">
                <a:solidFill>
                  <a:schemeClr val="tx1"/>
                </a:solidFill>
                <a:latin typeface="Arial" charset="0"/>
                <a:sym typeface="Arial" charset="0"/>
              </a:defRPr>
            </a:lvl3pPr>
            <a:lvl4pPr marL="39688" indent="-39688" algn="ctr" rtl="0" eaLnBrk="0" fontAlgn="base" hangingPunct="0">
              <a:spcBef>
                <a:spcPct val="0"/>
              </a:spcBef>
              <a:spcAft>
                <a:spcPct val="0"/>
              </a:spcAft>
              <a:defRPr sz="4400">
                <a:solidFill>
                  <a:schemeClr val="tx1"/>
                </a:solidFill>
                <a:latin typeface="Arial" charset="0"/>
                <a:sym typeface="Arial" charset="0"/>
              </a:defRPr>
            </a:lvl4pPr>
            <a:lvl5pPr marL="39688" indent="-39688" algn="ctr" rtl="0" eaLnBrk="0" fontAlgn="base" hangingPunct="0">
              <a:spcBef>
                <a:spcPct val="0"/>
              </a:spcBef>
              <a:spcAft>
                <a:spcPct val="0"/>
              </a:spcAft>
              <a:defRPr sz="4400">
                <a:solidFill>
                  <a:schemeClr val="tx1"/>
                </a:solidFill>
                <a:latin typeface="Arial" charset="0"/>
                <a:sym typeface="Arial"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a:lstStyle>
          <a:p>
            <a:pPr marL="342900" indent="0" algn="l"/>
            <a:r>
              <a:rPr lang="en-US" altLang="en-US" sz="3200" b="1" kern="0" dirty="0" smtClean="0">
                <a:solidFill>
                  <a:srgbClr val="BE2D19"/>
                </a:solidFill>
                <a:latin typeface="Arial" panose="020B0604020202020204" pitchFamily="34" charset="0"/>
                <a:ea typeface="ＭＳ Ｐゴシック" pitchFamily="34" charset="-128"/>
                <a:cs typeface="Arial" panose="020B0604020202020204" pitchFamily="34" charset="0"/>
              </a:rPr>
              <a:t>A contributing factor in the recession…</a:t>
            </a:r>
            <a:endParaRPr lang="en-US" altLang="en-US" sz="3200" b="1" kern="0" dirty="0" smtClean="0">
              <a:solidFill>
                <a:srgbClr val="BE2D19"/>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20959259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txBox="1">
            <a:spLocks noChangeArrowheads="1"/>
          </p:cNvSpPr>
          <p:nvPr/>
        </p:nvSpPr>
        <p:spPr bwMode="auto">
          <a:xfrm>
            <a:off x="609600" y="1228725"/>
            <a:ext cx="7772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endParaRPr lang="en-US" sz="1600">
              <a:solidFill>
                <a:srgbClr val="10253F"/>
              </a:solidFill>
              <a:cs typeface="Arial" charset="0"/>
            </a:endParaRPr>
          </a:p>
        </p:txBody>
      </p:sp>
      <p:graphicFrame>
        <p:nvGraphicFramePr>
          <p:cNvPr id="3" name="Diagram 2"/>
          <p:cNvGraphicFramePr/>
          <p:nvPr>
            <p:extLst>
              <p:ext uri="{D42A27DB-BD31-4B8C-83A1-F6EECF244321}">
                <p14:modId xmlns:p14="http://schemas.microsoft.com/office/powerpoint/2010/main" val="1411224563"/>
              </p:ext>
            </p:extLst>
          </p:nvPr>
        </p:nvGraphicFramePr>
        <p:xfrm>
          <a:off x="609600" y="1384300"/>
          <a:ext cx="8258969"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CCCurveBkgdLogo.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txBox="1">
            <a:spLocks/>
          </p:cNvSpPr>
          <p:nvPr/>
        </p:nvSpPr>
        <p:spPr bwMode="auto">
          <a:xfrm>
            <a:off x="0" y="-1"/>
            <a:ext cx="9144000" cy="762001"/>
          </a:xfrm>
          <a:prstGeom prst="rect">
            <a:avLst/>
          </a:prstGeom>
          <a:solidFill>
            <a:srgbClr val="BCD1E3"/>
          </a:solidFill>
          <a:ln w="12700">
            <a:noFill/>
            <a:miter lim="800000"/>
            <a:headEnd/>
            <a:tailEnd/>
          </a:ln>
        </p:spPr>
        <p:txBody>
          <a:bodyPr vert="horz" wrap="square" lIns="50800" tIns="50800" rIns="91440" bIns="50800" numCol="1" anchor="ctr" anchorCtr="0" compatLnSpc="1">
            <a:prstTxWarp prst="textNoShape">
              <a:avLst/>
            </a:prstTxWarp>
          </a:bodyPr>
          <a:lst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sym typeface="Arial" charset="0"/>
              </a:defRPr>
            </a:lvl2pPr>
            <a:lvl3pPr marL="39688" indent="-39688" algn="ctr" rtl="0" eaLnBrk="0" fontAlgn="base" hangingPunct="0">
              <a:spcBef>
                <a:spcPct val="0"/>
              </a:spcBef>
              <a:spcAft>
                <a:spcPct val="0"/>
              </a:spcAft>
              <a:defRPr sz="4400">
                <a:solidFill>
                  <a:schemeClr val="tx1"/>
                </a:solidFill>
                <a:latin typeface="Arial" charset="0"/>
                <a:sym typeface="Arial" charset="0"/>
              </a:defRPr>
            </a:lvl3pPr>
            <a:lvl4pPr marL="39688" indent="-39688" algn="ctr" rtl="0" eaLnBrk="0" fontAlgn="base" hangingPunct="0">
              <a:spcBef>
                <a:spcPct val="0"/>
              </a:spcBef>
              <a:spcAft>
                <a:spcPct val="0"/>
              </a:spcAft>
              <a:defRPr sz="4400">
                <a:solidFill>
                  <a:schemeClr val="tx1"/>
                </a:solidFill>
                <a:latin typeface="Arial" charset="0"/>
                <a:sym typeface="Arial" charset="0"/>
              </a:defRPr>
            </a:lvl4pPr>
            <a:lvl5pPr marL="39688" indent="-39688" algn="ctr" rtl="0" eaLnBrk="0" fontAlgn="base" hangingPunct="0">
              <a:spcBef>
                <a:spcPct val="0"/>
              </a:spcBef>
              <a:spcAft>
                <a:spcPct val="0"/>
              </a:spcAft>
              <a:defRPr sz="4400">
                <a:solidFill>
                  <a:schemeClr val="tx1"/>
                </a:solidFill>
                <a:latin typeface="Arial" charset="0"/>
                <a:sym typeface="Arial"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a:lstStyle>
          <a:p>
            <a:pPr marL="342900" indent="0" algn="l"/>
            <a:r>
              <a:rPr lang="en-US" altLang="en-US" sz="3200" b="1" kern="0" dirty="0" smtClean="0">
                <a:solidFill>
                  <a:srgbClr val="BE2D19"/>
                </a:solidFill>
                <a:latin typeface="Arial" panose="020B0604020202020204" pitchFamily="34" charset="0"/>
                <a:ea typeface="ＭＳ Ｐゴシック" pitchFamily="34" charset="-128"/>
                <a:cs typeface="Arial" panose="020B0604020202020204" pitchFamily="34" charset="0"/>
              </a:rPr>
              <a:t>NJ Markups: 500-600% of costs</a:t>
            </a:r>
            <a:endParaRPr lang="en-US" altLang="en-US" sz="3200" b="1" kern="0" dirty="0" smtClean="0">
              <a:solidFill>
                <a:srgbClr val="BE2D19"/>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513313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Image result for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0" y="-23439"/>
            <a:ext cx="9169906" cy="7045036"/>
          </a:xfrm>
          <a:prstGeom prst="rect">
            <a:avLst/>
          </a:prstGeom>
          <a:noFill/>
          <a:extLst>
            <a:ext uri="{909E8E84-426E-40DD-AFC4-6F175D3DCCD1}">
              <a14:hiddenFill xmlns:a14="http://schemas.microsoft.com/office/drawing/2010/main">
                <a:solidFill>
                  <a:srgbClr val="FFFFFF"/>
                </a:solidFill>
              </a14:hiddenFill>
            </a:ext>
          </a:extLst>
        </p:spPr>
      </p:pic>
      <p:sp>
        <p:nvSpPr>
          <p:cNvPr id="400389" name="Rectangle 5"/>
          <p:cNvSpPr>
            <a:spLocks/>
          </p:cNvSpPr>
          <p:nvPr/>
        </p:nvSpPr>
        <p:spPr bwMode="auto">
          <a:xfrm>
            <a:off x="436563" y="1485900"/>
            <a:ext cx="8267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534988" indent="-4953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fontAlgn="base" hangingPunct="1">
              <a:lnSpc>
                <a:spcPct val="90000"/>
              </a:lnSpc>
              <a:spcBef>
                <a:spcPts val="1000"/>
              </a:spcBef>
              <a:spcAft>
                <a:spcPct val="0"/>
              </a:spcAft>
            </a:pPr>
            <a:endParaRPr lang="en-US" altLang="en-US" sz="2400">
              <a:solidFill>
                <a:srgbClr val="000000"/>
              </a:solidFill>
              <a:cs typeface="Arial" charset="0"/>
            </a:endParaRPr>
          </a:p>
        </p:txBody>
      </p:sp>
      <p:sp>
        <p:nvSpPr>
          <p:cNvPr id="3" name="AutoShape 2" descr="Image result for tre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tre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bwMode="auto">
          <a:xfrm>
            <a:off x="-14540" y="-43210"/>
            <a:ext cx="9144000" cy="7165255"/>
          </a:xfrm>
          <a:prstGeom prst="rect">
            <a:avLst/>
          </a:prstGeom>
          <a:solidFill>
            <a:schemeClr val="bg1">
              <a:lumMod val="95000"/>
              <a:alpha val="9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kumimoji="0" lang="en-US" sz="1200" b="0" i="0" u="none" strike="noStrike" cap="none" normalizeH="0" baseline="0" dirty="0" smtClean="0">
              <a:ln>
                <a:noFill/>
              </a:ln>
              <a:solidFill>
                <a:srgbClr val="000000"/>
              </a:solidFill>
              <a:effectLst/>
              <a:latin typeface="Arial" charset="0"/>
              <a:sym typeface="Arial" charset="0"/>
            </a:endParaRPr>
          </a:p>
        </p:txBody>
      </p:sp>
      <p:sp>
        <p:nvSpPr>
          <p:cNvPr id="12" name="Title 1"/>
          <p:cNvSpPr>
            <a:spLocks noGrp="1"/>
          </p:cNvSpPr>
          <p:nvPr>
            <p:ph type="title"/>
          </p:nvPr>
        </p:nvSpPr>
        <p:spPr>
          <a:xfrm>
            <a:off x="287192" y="76200"/>
            <a:ext cx="7953375" cy="1143000"/>
          </a:xfrm>
        </p:spPr>
        <p:txBody>
          <a:bodyPr/>
          <a:lstStyle/>
          <a:p>
            <a:pPr algn="l"/>
            <a:r>
              <a:rPr lang="en-US" altLang="en-US" sz="3200" b="1" dirty="0" smtClean="0">
                <a:solidFill>
                  <a:srgbClr val="C00000"/>
                </a:solidFill>
                <a:ea typeface="ＭＳ Ｐゴシック" pitchFamily="34" charset="-128"/>
                <a:cs typeface="Arial" charset="0"/>
              </a:rPr>
              <a:t>So, how are hospitals doing?</a:t>
            </a:r>
            <a:endParaRPr lang="en-US" altLang="en-US" sz="3200" b="1" dirty="0" smtClean="0">
              <a:solidFill>
                <a:srgbClr val="C00000"/>
              </a:solidFill>
              <a:ea typeface="ＭＳ Ｐゴシック" pitchFamily="34" charset="-128"/>
              <a:cs typeface="Arial" charset="0"/>
            </a:endParaRPr>
          </a:p>
        </p:txBody>
      </p:sp>
      <p:sp>
        <p:nvSpPr>
          <p:cNvPr id="13" name="TextBox 12"/>
          <p:cNvSpPr txBox="1">
            <a:spLocks noChangeArrowheads="1"/>
          </p:cNvSpPr>
          <p:nvPr/>
        </p:nvSpPr>
        <p:spPr bwMode="auto">
          <a:xfrm>
            <a:off x="287192" y="1219200"/>
            <a:ext cx="824720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hangingPunct="1">
              <a:spcBef>
                <a:spcPct val="0"/>
              </a:spcBef>
              <a:buClrTx/>
              <a:buSzTx/>
            </a:pPr>
            <a:r>
              <a:rPr lang="en-US" altLang="en-US" sz="2800" dirty="0" smtClean="0">
                <a:solidFill>
                  <a:schemeClr val="accent2">
                    <a:lumMod val="75000"/>
                  </a:schemeClr>
                </a:solidFill>
                <a:ea typeface="ＭＳ Ｐゴシック" pitchFamily="34" charset="-128"/>
              </a:rPr>
              <a:t>Noncompliance</a:t>
            </a:r>
          </a:p>
          <a:p>
            <a:pPr eaLnBrk="1" hangingPunct="1">
              <a:spcBef>
                <a:spcPct val="0"/>
              </a:spcBef>
              <a:buClrTx/>
              <a:buSzTx/>
            </a:pPr>
            <a:r>
              <a:rPr lang="en-US" altLang="en-US" sz="2800" dirty="0" smtClean="0">
                <a:solidFill>
                  <a:schemeClr val="accent2">
                    <a:lumMod val="75000"/>
                  </a:schemeClr>
                </a:solidFill>
                <a:ea typeface="ＭＳ Ｐゴシック" pitchFamily="34" charset="-128"/>
              </a:rPr>
              <a:t>Don’t address the underinsured</a:t>
            </a:r>
            <a:endParaRPr lang="en-US" altLang="en-US" sz="2800" dirty="0">
              <a:solidFill>
                <a:schemeClr val="accent2">
                  <a:lumMod val="75000"/>
                </a:schemeClr>
              </a:solidFill>
              <a:ea typeface="ＭＳ Ｐゴシック" pitchFamily="34" charset="-128"/>
            </a:endParaRPr>
          </a:p>
          <a:p>
            <a:pPr eaLnBrk="1" hangingPunct="1">
              <a:spcBef>
                <a:spcPct val="0"/>
              </a:spcBef>
              <a:buClrTx/>
              <a:buSzTx/>
            </a:pPr>
            <a:r>
              <a:rPr lang="en-US" altLang="en-US" sz="2800" dirty="0" smtClean="0">
                <a:solidFill>
                  <a:schemeClr val="accent2">
                    <a:lumMod val="75000"/>
                  </a:schemeClr>
                </a:solidFill>
                <a:ea typeface="ＭＳ Ｐゴシック" pitchFamily="34" charset="-128"/>
              </a:rPr>
              <a:t>Charity care numbers are down, bad debt numbers are up </a:t>
            </a:r>
          </a:p>
          <a:p>
            <a:pPr eaLnBrk="1" hangingPunct="1">
              <a:spcBef>
                <a:spcPct val="0"/>
              </a:spcBef>
              <a:buClrTx/>
              <a:buSzTx/>
            </a:pPr>
            <a:r>
              <a:rPr lang="en-US" altLang="en-US" sz="2800" dirty="0" smtClean="0">
                <a:solidFill>
                  <a:schemeClr val="accent2">
                    <a:lumMod val="75000"/>
                  </a:schemeClr>
                </a:solidFill>
                <a:ea typeface="ＭＳ Ｐゴシック" pitchFamily="34" charset="-128"/>
              </a:rPr>
              <a:t>Unclear whether staff are being trained effectively to share information on financial assistance with patients in a timely way </a:t>
            </a:r>
          </a:p>
          <a:p>
            <a:pPr eaLnBrk="1" hangingPunct="1">
              <a:spcBef>
                <a:spcPct val="0"/>
              </a:spcBef>
              <a:buClrTx/>
              <a:buSzTx/>
            </a:pPr>
            <a:r>
              <a:rPr lang="en-US" altLang="en-US" sz="2800" dirty="0" smtClean="0">
                <a:solidFill>
                  <a:schemeClr val="accent2">
                    <a:lumMod val="75000"/>
                  </a:schemeClr>
                </a:solidFill>
                <a:ea typeface="ＭＳ Ｐゴシック" pitchFamily="34" charset="-128"/>
              </a:rPr>
              <a:t>Unclear whether hospitals are really changing contracts with third-party debt collectors and debt buyers</a:t>
            </a:r>
          </a:p>
          <a:p>
            <a:pPr eaLnBrk="1" hangingPunct="1">
              <a:spcBef>
                <a:spcPct val="0"/>
              </a:spcBef>
              <a:buClrTx/>
              <a:buSzTx/>
            </a:pPr>
            <a:r>
              <a:rPr lang="en-US" altLang="en-US" sz="2800" dirty="0" smtClean="0">
                <a:solidFill>
                  <a:schemeClr val="accent2">
                    <a:lumMod val="75000"/>
                  </a:schemeClr>
                </a:solidFill>
                <a:ea typeface="ＭＳ Ｐゴシック" pitchFamily="34" charset="-128"/>
              </a:rPr>
              <a:t>Language access to financial assistance and billing information is poor </a:t>
            </a:r>
            <a:endParaRPr lang="en-US" altLang="en-US" sz="2800" dirty="0">
              <a:solidFill>
                <a:schemeClr val="accent2">
                  <a:lumMod val="75000"/>
                </a:schemeClr>
              </a:solidFill>
              <a:ea typeface="ＭＳ Ｐゴシック" pitchFamily="34" charset="-128"/>
            </a:endParaRPr>
          </a:p>
        </p:txBody>
      </p:sp>
    </p:spTree>
    <p:extLst>
      <p:ext uri="{BB962C8B-B14F-4D97-AF65-F5344CB8AC3E}">
        <p14:creationId xmlns:p14="http://schemas.microsoft.com/office/powerpoint/2010/main" val="974932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2"/>
          <p:cNvSpPr>
            <a:spLocks noGrp="1"/>
          </p:cNvSpPr>
          <p:nvPr>
            <p:ph type="title" idx="4294967295"/>
          </p:nvPr>
        </p:nvSpPr>
        <p:spPr>
          <a:xfrm>
            <a:off x="0" y="0"/>
            <a:ext cx="9144000" cy="838200"/>
          </a:xfrm>
          <a:solidFill>
            <a:srgbClr val="BCD1E3"/>
          </a:solidFill>
        </p:spPr>
        <p:txBody>
          <a:bodyPr>
            <a:normAutofit/>
          </a:bodyPr>
          <a:lstStyle/>
          <a:p>
            <a:pPr marL="342900" indent="0" algn="l"/>
            <a:r>
              <a:rPr lang="en-US" altLang="en-US" sz="3200" b="1" dirty="0" smtClean="0">
                <a:solidFill>
                  <a:srgbClr val="BE2D19"/>
                </a:solidFill>
                <a:ea typeface="ＭＳ Ｐゴシック" pitchFamily="34" charset="-128"/>
              </a:rPr>
              <a:t>And how are </a:t>
            </a:r>
            <a:r>
              <a:rPr lang="en-US" altLang="en-US" sz="3200" b="1" i="1" dirty="0" smtClean="0">
                <a:solidFill>
                  <a:srgbClr val="BE2D19"/>
                </a:solidFill>
                <a:ea typeface="ＭＳ Ｐゴシック" pitchFamily="34" charset="-128"/>
              </a:rPr>
              <a:t>New Jersey </a:t>
            </a:r>
            <a:r>
              <a:rPr lang="en-US" altLang="en-US" sz="3200" b="1" dirty="0" smtClean="0">
                <a:solidFill>
                  <a:srgbClr val="BE2D19"/>
                </a:solidFill>
                <a:ea typeface="ＭＳ Ｐゴシック" pitchFamily="34" charset="-128"/>
              </a:rPr>
              <a:t>hospitals doing?</a:t>
            </a:r>
            <a:endParaRPr lang="en-US" altLang="en-US" sz="3200" b="1" dirty="0" smtClean="0">
              <a:solidFill>
                <a:srgbClr val="BE2D19"/>
              </a:solidFill>
              <a:ea typeface="ＭＳ Ｐゴシック" pitchFamily="34" charset="-128"/>
            </a:endParaRPr>
          </a:p>
        </p:txBody>
      </p:sp>
      <p:sp>
        <p:nvSpPr>
          <p:cNvPr id="23556"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fontAlgn="base" hangingPunct="1">
              <a:spcBef>
                <a:spcPct val="0"/>
              </a:spcBef>
              <a:spcAft>
                <a:spcPct val="0"/>
              </a:spcAft>
              <a:buClrTx/>
              <a:buSzTx/>
              <a:buFontTx/>
              <a:buNone/>
            </a:pPr>
            <a:r>
              <a:rPr lang="en-US" altLang="en-US" sz="800">
                <a:solidFill>
                  <a:srgbClr val="141E69"/>
                </a:solidFill>
                <a:ea typeface="ＭＳ Ｐゴシック" pitchFamily="34" charset="-128"/>
                <a:cs typeface="Arial" charset="0"/>
              </a:rPr>
              <a:t>© 2014</a:t>
            </a:r>
          </a:p>
        </p:txBody>
      </p:sp>
      <p:pic>
        <p:nvPicPr>
          <p:cNvPr id="102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585" t="15077" r="17392"/>
          <a:stretch/>
        </p:blipFill>
        <p:spPr bwMode="auto">
          <a:xfrm>
            <a:off x="-29029" y="777201"/>
            <a:ext cx="9202057" cy="642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nut 2"/>
          <p:cNvSpPr/>
          <p:nvPr/>
        </p:nvSpPr>
        <p:spPr bwMode="auto">
          <a:xfrm>
            <a:off x="1219200" y="5562600"/>
            <a:ext cx="4114800" cy="914400"/>
          </a:xfrm>
          <a:prstGeom prst="donut">
            <a:avLst>
              <a:gd name="adj" fmla="val 3402"/>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Arial" charset="0"/>
              <a:sym typeface="Arial" charset="0"/>
            </a:endParaRPr>
          </a:p>
        </p:txBody>
      </p:sp>
      <p:cxnSp>
        <p:nvCxnSpPr>
          <p:cNvPr id="5" name="Straight Arrow Connector 4"/>
          <p:cNvCxnSpPr/>
          <p:nvPr/>
        </p:nvCxnSpPr>
        <p:spPr bwMode="auto">
          <a:xfrm flipH="1">
            <a:off x="8019143" y="3187700"/>
            <a:ext cx="609600" cy="0"/>
          </a:xfrm>
          <a:prstGeom prst="straightConnector1">
            <a:avLst/>
          </a:prstGeom>
          <a:solidFill>
            <a:srgbClr val="BBE0E3"/>
          </a:solidFill>
          <a:ln w="4762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8011886" y="6019800"/>
            <a:ext cx="609600" cy="0"/>
          </a:xfrm>
          <a:prstGeom prst="straightConnector1">
            <a:avLst/>
          </a:prstGeom>
          <a:solidFill>
            <a:srgbClr val="BBE0E3"/>
          </a:solidFill>
          <a:ln w="476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536836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9" name="Rectangle 5"/>
          <p:cNvSpPr>
            <a:spLocks/>
          </p:cNvSpPr>
          <p:nvPr/>
        </p:nvSpPr>
        <p:spPr bwMode="auto">
          <a:xfrm>
            <a:off x="436563" y="1485900"/>
            <a:ext cx="8267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534988" indent="-4953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fontAlgn="base" hangingPunct="1">
              <a:lnSpc>
                <a:spcPct val="90000"/>
              </a:lnSpc>
              <a:spcBef>
                <a:spcPts val="1000"/>
              </a:spcBef>
              <a:spcAft>
                <a:spcPct val="0"/>
              </a:spcAft>
            </a:pPr>
            <a:endParaRPr lang="en-US" altLang="en-US" sz="2400">
              <a:solidFill>
                <a:srgbClr val="000000"/>
              </a:solidFill>
              <a:cs typeface="Arial" charset="0"/>
            </a:endParaRPr>
          </a:p>
        </p:txBody>
      </p:sp>
      <p:sp>
        <p:nvSpPr>
          <p:cNvPr id="3" name="AutoShape 2" descr="Image result for tre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tre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Image result for ripe ap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95487"/>
            <a:ext cx="3404233" cy="34004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a:spLocks noChangeArrowheads="1"/>
          </p:cNvSpPr>
          <p:nvPr/>
        </p:nvSpPr>
        <p:spPr bwMode="auto">
          <a:xfrm>
            <a:off x="140335" y="938349"/>
            <a:ext cx="824720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eaLnBrk="1" hangingPunct="1">
              <a:spcBef>
                <a:spcPct val="0"/>
              </a:spcBef>
              <a:buClrTx/>
              <a:buSzTx/>
            </a:pPr>
            <a:r>
              <a:rPr lang="en-US" altLang="en-US" sz="2800" dirty="0" smtClean="0">
                <a:solidFill>
                  <a:schemeClr val="accent2">
                    <a:lumMod val="75000"/>
                  </a:schemeClr>
                </a:solidFill>
                <a:ea typeface="ＭＳ Ｐゴシック" pitchFamily="34" charset="-128"/>
              </a:rPr>
              <a:t>Secret shopper, staff training </a:t>
            </a:r>
            <a:endParaRPr lang="en-US" altLang="en-US" sz="2800" dirty="0" smtClean="0">
              <a:solidFill>
                <a:schemeClr val="accent2">
                  <a:lumMod val="75000"/>
                </a:schemeClr>
              </a:solidFill>
              <a:ea typeface="ＭＳ Ｐゴシック" pitchFamily="34" charset="-128"/>
            </a:endParaRPr>
          </a:p>
          <a:p>
            <a:pPr eaLnBrk="1" hangingPunct="1">
              <a:spcBef>
                <a:spcPct val="0"/>
              </a:spcBef>
              <a:buClrTx/>
              <a:buSzTx/>
            </a:pPr>
            <a:r>
              <a:rPr lang="en-US" altLang="en-US" sz="2800" dirty="0" smtClean="0">
                <a:solidFill>
                  <a:schemeClr val="accent2">
                    <a:lumMod val="75000"/>
                  </a:schemeClr>
                </a:solidFill>
                <a:ea typeface="ＭＳ Ｐゴシック" pitchFamily="34" charset="-128"/>
              </a:rPr>
              <a:t>Surveying local members and community members about medical debt</a:t>
            </a:r>
            <a:endParaRPr lang="en-US" altLang="en-US" sz="2800" dirty="0">
              <a:solidFill>
                <a:schemeClr val="accent2">
                  <a:lumMod val="75000"/>
                </a:schemeClr>
              </a:solidFill>
              <a:ea typeface="ＭＳ Ｐゴシック" pitchFamily="34" charset="-128"/>
            </a:endParaRPr>
          </a:p>
          <a:p>
            <a:pPr eaLnBrk="1" hangingPunct="1">
              <a:spcBef>
                <a:spcPct val="0"/>
              </a:spcBef>
              <a:buClrTx/>
              <a:buSzTx/>
            </a:pPr>
            <a:r>
              <a:rPr lang="en-US" altLang="en-US" sz="2800" dirty="0" smtClean="0">
                <a:solidFill>
                  <a:schemeClr val="accent2">
                    <a:lumMod val="75000"/>
                  </a:schemeClr>
                </a:solidFill>
                <a:ea typeface="ＭＳ Ｐゴシック" pitchFamily="34" charset="-128"/>
              </a:rPr>
              <a:t>Hiring bilingual and multilingual staff </a:t>
            </a:r>
          </a:p>
          <a:p>
            <a:pPr eaLnBrk="1" hangingPunct="1">
              <a:spcBef>
                <a:spcPct val="0"/>
              </a:spcBef>
              <a:buClrTx/>
              <a:buSzTx/>
            </a:pPr>
            <a:r>
              <a:rPr lang="en-US" altLang="en-US" sz="2800" dirty="0" smtClean="0">
                <a:solidFill>
                  <a:schemeClr val="accent2">
                    <a:lumMod val="75000"/>
                  </a:schemeClr>
                </a:solidFill>
                <a:ea typeface="ＭＳ Ｐゴシック" pitchFamily="34" charset="-128"/>
              </a:rPr>
              <a:t>Getting involved in next round of </a:t>
            </a:r>
          </a:p>
          <a:p>
            <a:pPr marL="0" indent="0" eaLnBrk="1" hangingPunct="1">
              <a:spcBef>
                <a:spcPct val="0"/>
              </a:spcBef>
              <a:buClrTx/>
              <a:buSzTx/>
              <a:buNone/>
            </a:pPr>
            <a:r>
              <a:rPr lang="en-US" altLang="en-US" sz="2800" dirty="0">
                <a:solidFill>
                  <a:schemeClr val="accent2">
                    <a:lumMod val="75000"/>
                  </a:schemeClr>
                </a:solidFill>
                <a:ea typeface="ＭＳ Ｐゴシック" pitchFamily="34" charset="-128"/>
              </a:rPr>
              <a:t> </a:t>
            </a:r>
            <a:r>
              <a:rPr lang="en-US" altLang="en-US" sz="2800" dirty="0" smtClean="0">
                <a:solidFill>
                  <a:schemeClr val="accent2">
                    <a:lumMod val="75000"/>
                  </a:schemeClr>
                </a:solidFill>
                <a:ea typeface="ＭＳ Ｐゴシック" pitchFamily="34" charset="-128"/>
              </a:rPr>
              <a:t>   community benefit planning</a:t>
            </a:r>
          </a:p>
          <a:p>
            <a:pPr eaLnBrk="1" hangingPunct="1">
              <a:spcBef>
                <a:spcPct val="0"/>
              </a:spcBef>
              <a:buClrTx/>
              <a:buSzTx/>
            </a:pPr>
            <a:r>
              <a:rPr lang="en-US" altLang="en-US" sz="2800" dirty="0" smtClean="0">
                <a:solidFill>
                  <a:schemeClr val="accent2">
                    <a:lumMod val="75000"/>
                  </a:schemeClr>
                </a:solidFill>
                <a:ea typeface="ＭＳ Ｐゴシック" pitchFamily="34" charset="-128"/>
              </a:rPr>
              <a:t>Getting data (if possible) on </a:t>
            </a:r>
          </a:p>
          <a:p>
            <a:pPr marL="0" indent="0" eaLnBrk="1" hangingPunct="1">
              <a:spcBef>
                <a:spcPct val="0"/>
              </a:spcBef>
              <a:buClrTx/>
              <a:buSzTx/>
              <a:buNone/>
            </a:pPr>
            <a:r>
              <a:rPr lang="en-US" altLang="en-US" sz="2800" dirty="0">
                <a:solidFill>
                  <a:schemeClr val="accent2">
                    <a:lumMod val="75000"/>
                  </a:schemeClr>
                </a:solidFill>
                <a:ea typeface="ＭＳ Ｐゴシック" pitchFamily="34" charset="-128"/>
              </a:rPr>
              <a:t> </a:t>
            </a:r>
            <a:r>
              <a:rPr lang="en-US" altLang="en-US" sz="2800" dirty="0" smtClean="0">
                <a:solidFill>
                  <a:schemeClr val="accent2">
                    <a:lumMod val="75000"/>
                  </a:schemeClr>
                </a:solidFill>
                <a:ea typeface="ＭＳ Ｐゴシック" pitchFamily="34" charset="-128"/>
              </a:rPr>
              <a:t>   contracts with third-party collections</a:t>
            </a:r>
          </a:p>
          <a:p>
            <a:pPr eaLnBrk="1" hangingPunct="1">
              <a:spcBef>
                <a:spcPct val="0"/>
              </a:spcBef>
              <a:buClrTx/>
              <a:buSzTx/>
            </a:pPr>
            <a:r>
              <a:rPr lang="en-US" altLang="en-US" sz="2800" dirty="0" smtClean="0">
                <a:solidFill>
                  <a:schemeClr val="accent2">
                    <a:lumMod val="75000"/>
                  </a:schemeClr>
                </a:solidFill>
                <a:ea typeface="ＭＳ Ｐゴシック" pitchFamily="34" charset="-128"/>
              </a:rPr>
              <a:t>Including standards for collections,</a:t>
            </a:r>
          </a:p>
          <a:p>
            <a:pPr marL="0" indent="0" eaLnBrk="1" hangingPunct="1">
              <a:spcBef>
                <a:spcPct val="0"/>
              </a:spcBef>
              <a:buClrTx/>
              <a:buSzTx/>
              <a:buNone/>
            </a:pPr>
            <a:r>
              <a:rPr lang="en-US" altLang="en-US" sz="2800" dirty="0" smtClean="0">
                <a:solidFill>
                  <a:schemeClr val="accent2">
                    <a:lumMod val="75000"/>
                  </a:schemeClr>
                </a:solidFill>
                <a:ea typeface="ＭＳ Ｐゴシック" pitchFamily="34" charset="-128"/>
              </a:rPr>
              <a:t>   community health priorities in contracting</a:t>
            </a:r>
          </a:p>
          <a:p>
            <a:pPr eaLnBrk="1" hangingPunct="1">
              <a:spcBef>
                <a:spcPct val="0"/>
              </a:spcBef>
              <a:buClrTx/>
              <a:buSzTx/>
            </a:pPr>
            <a:r>
              <a:rPr lang="en-US" altLang="en-US" sz="2800" dirty="0" smtClean="0">
                <a:solidFill>
                  <a:schemeClr val="accent2">
                    <a:lumMod val="75000"/>
                  </a:schemeClr>
                </a:solidFill>
                <a:ea typeface="ＭＳ Ｐゴシック" pitchFamily="34" charset="-128"/>
              </a:rPr>
              <a:t>Push for state laws that go beyond the ACA (applicable to all providers, address underinsured)</a:t>
            </a:r>
            <a:endParaRPr lang="en-US" altLang="en-US" sz="2800" dirty="0">
              <a:solidFill>
                <a:schemeClr val="accent2">
                  <a:lumMod val="75000"/>
                </a:schemeClr>
              </a:solidFill>
              <a:ea typeface="ＭＳ Ｐゴシック" pitchFamily="34" charset="-128"/>
            </a:endParaRPr>
          </a:p>
        </p:txBody>
      </p:sp>
      <p:sp>
        <p:nvSpPr>
          <p:cNvPr id="16" name="Rectangle 12"/>
          <p:cNvSpPr txBox="1">
            <a:spLocks/>
          </p:cNvSpPr>
          <p:nvPr/>
        </p:nvSpPr>
        <p:spPr bwMode="auto">
          <a:xfrm>
            <a:off x="0" y="0"/>
            <a:ext cx="9144000" cy="685800"/>
          </a:xfrm>
          <a:prstGeom prst="rect">
            <a:avLst/>
          </a:prstGeom>
          <a:solidFill>
            <a:srgbClr val="BCD1E3"/>
          </a:solidFill>
          <a:ln w="12700">
            <a:noFill/>
            <a:miter lim="800000"/>
            <a:headEnd/>
            <a:tailEnd/>
          </a:ln>
        </p:spPr>
        <p:txBody>
          <a:bodyPr vert="horz" wrap="square" lIns="50800" tIns="50800" rIns="91440" bIns="50800" numCol="1" anchor="ctr" anchorCtr="0" compatLnSpc="1">
            <a:prstTxWarp prst="textNoShape">
              <a:avLst/>
            </a:prstTxWarp>
          </a:bodyPr>
          <a:lst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sym typeface="Arial" charset="0"/>
              </a:defRPr>
            </a:lvl2pPr>
            <a:lvl3pPr marL="39688" indent="-39688" algn="ctr" rtl="0" eaLnBrk="0" fontAlgn="base" hangingPunct="0">
              <a:spcBef>
                <a:spcPct val="0"/>
              </a:spcBef>
              <a:spcAft>
                <a:spcPct val="0"/>
              </a:spcAft>
              <a:defRPr sz="4400">
                <a:solidFill>
                  <a:schemeClr val="tx1"/>
                </a:solidFill>
                <a:latin typeface="Arial" charset="0"/>
                <a:sym typeface="Arial" charset="0"/>
              </a:defRPr>
            </a:lvl3pPr>
            <a:lvl4pPr marL="39688" indent="-39688" algn="ctr" rtl="0" eaLnBrk="0" fontAlgn="base" hangingPunct="0">
              <a:spcBef>
                <a:spcPct val="0"/>
              </a:spcBef>
              <a:spcAft>
                <a:spcPct val="0"/>
              </a:spcAft>
              <a:defRPr sz="4400">
                <a:solidFill>
                  <a:schemeClr val="tx1"/>
                </a:solidFill>
                <a:latin typeface="Arial" charset="0"/>
                <a:sym typeface="Arial" charset="0"/>
              </a:defRPr>
            </a:lvl4pPr>
            <a:lvl5pPr marL="39688" indent="-39688" algn="ctr" rtl="0" eaLnBrk="0" fontAlgn="base" hangingPunct="0">
              <a:spcBef>
                <a:spcPct val="0"/>
              </a:spcBef>
              <a:spcAft>
                <a:spcPct val="0"/>
              </a:spcAft>
              <a:defRPr sz="4400">
                <a:solidFill>
                  <a:schemeClr val="tx1"/>
                </a:solidFill>
                <a:latin typeface="Arial" charset="0"/>
                <a:sym typeface="Arial"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a:lstStyle>
          <a:p>
            <a:pPr marL="342900" indent="0" algn="l"/>
            <a:r>
              <a:rPr lang="en-US" sz="3200" b="1" kern="0" dirty="0" smtClean="0">
                <a:solidFill>
                  <a:srgbClr val="BE2D19"/>
                </a:solidFill>
                <a:ea typeface="ＭＳ Ｐゴシック" pitchFamily="34" charset="-128"/>
              </a:rPr>
              <a:t>Ripe for the picking…</a:t>
            </a:r>
            <a:endParaRPr lang="en-US" sz="3200" b="1" kern="0" dirty="0" smtClean="0">
              <a:solidFill>
                <a:srgbClr val="BE2D19"/>
              </a:solidFill>
              <a:ea typeface="ＭＳ Ｐゴシック" pitchFamily="34" charset="-128"/>
            </a:endParaRPr>
          </a:p>
        </p:txBody>
      </p:sp>
    </p:spTree>
    <p:extLst>
      <p:ext uri="{BB962C8B-B14F-4D97-AF65-F5344CB8AC3E}">
        <p14:creationId xmlns:p14="http://schemas.microsoft.com/office/powerpoint/2010/main" val="4012800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2"/>
          <p:cNvSpPr>
            <a:spLocks noGrp="1"/>
          </p:cNvSpPr>
          <p:nvPr>
            <p:ph type="title" idx="4294967295"/>
          </p:nvPr>
        </p:nvSpPr>
        <p:spPr>
          <a:xfrm>
            <a:off x="0" y="0"/>
            <a:ext cx="9144000" cy="838200"/>
          </a:xfrm>
          <a:solidFill>
            <a:srgbClr val="BCD1E3"/>
          </a:solidFill>
        </p:spPr>
        <p:txBody>
          <a:bodyPr>
            <a:normAutofit fontScale="90000"/>
          </a:bodyPr>
          <a:lstStyle/>
          <a:p>
            <a:pPr marL="342900" indent="0" algn="l"/>
            <a:r>
              <a:rPr lang="en-US" altLang="en-US" sz="3200" b="1" dirty="0" smtClean="0">
                <a:solidFill>
                  <a:srgbClr val="BE2D19"/>
                </a:solidFill>
                <a:ea typeface="ＭＳ Ｐゴシック" pitchFamily="34" charset="-128"/>
              </a:rPr>
              <a:t>What the Hospital Community Benefit Process Looks </a:t>
            </a:r>
            <a:r>
              <a:rPr lang="en-US" altLang="en-US" sz="3200" b="1" dirty="0" smtClean="0">
                <a:solidFill>
                  <a:srgbClr val="BE2D19"/>
                </a:solidFill>
                <a:ea typeface="ＭＳ Ｐゴシック" pitchFamily="34" charset="-128"/>
              </a:rPr>
              <a:t>Like</a:t>
            </a:r>
            <a:endParaRPr lang="en-US" altLang="en-US" sz="3200" b="1" dirty="0" smtClean="0">
              <a:solidFill>
                <a:srgbClr val="BE2D19"/>
              </a:solidFill>
              <a:ea typeface="ＭＳ Ｐゴシック" pitchFamily="34" charset="-128"/>
            </a:endParaRPr>
          </a:p>
        </p:txBody>
      </p:sp>
      <p:sp>
        <p:nvSpPr>
          <p:cNvPr id="23556"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fontAlgn="base" hangingPunct="1">
              <a:spcBef>
                <a:spcPct val="0"/>
              </a:spcBef>
              <a:spcAft>
                <a:spcPct val="0"/>
              </a:spcAft>
              <a:buClrTx/>
              <a:buSzTx/>
              <a:buFontTx/>
              <a:buNone/>
            </a:pPr>
            <a:r>
              <a:rPr lang="en-US" altLang="en-US" sz="800">
                <a:solidFill>
                  <a:srgbClr val="141E69"/>
                </a:solidFill>
                <a:ea typeface="ＭＳ Ｐゴシック" pitchFamily="34" charset="-128"/>
                <a:cs typeface="Arial" charset="0"/>
              </a:rPr>
              <a:t>© 2014</a:t>
            </a:r>
          </a:p>
        </p:txBody>
      </p:sp>
      <p:graphicFrame>
        <p:nvGraphicFramePr>
          <p:cNvPr id="2" name="Diagram 1"/>
          <p:cNvGraphicFramePr/>
          <p:nvPr>
            <p:extLst>
              <p:ext uri="{D42A27DB-BD31-4B8C-83A1-F6EECF244321}">
                <p14:modId xmlns:p14="http://schemas.microsoft.com/office/powerpoint/2010/main" val="49071873"/>
              </p:ext>
            </p:extLst>
          </p:nvPr>
        </p:nvGraphicFramePr>
        <p:xfrm>
          <a:off x="-266700" y="1012031"/>
          <a:ext cx="96774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3217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Resources</a:t>
            </a:r>
            <a:endParaRPr lang="en-US" sz="3200" b="1" dirty="0" smtClean="0">
              <a:solidFill>
                <a:srgbClr val="BE2D19"/>
              </a:solidFill>
              <a:ea typeface="ＭＳ Ｐゴシック" pitchFamily="34" charset="-128"/>
            </a:endParaRPr>
          </a:p>
        </p:txBody>
      </p:sp>
      <p:sp>
        <p:nvSpPr>
          <p:cNvPr id="36868"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a:solidFill>
                  <a:srgbClr val="141E69"/>
                </a:solidFill>
                <a:ea typeface="ＭＳ Ｐゴシック" pitchFamily="34" charset="-128"/>
                <a:cs typeface="Arial" charset="0"/>
              </a:rPr>
              <a:t>© 2011</a:t>
            </a:r>
          </a:p>
        </p:txBody>
      </p:sp>
      <p:pic>
        <p:nvPicPr>
          <p:cNvPr id="36870" name="Picture 6" descr="CCCurveBkgdLogo.png"/>
          <p:cNvPicPr>
            <a:picLocks noChangeAspect="1"/>
          </p:cNvPicPr>
          <p:nvPr/>
        </p:nvPicPr>
        <p:blipFill>
          <a:blip r:embed="rId3"/>
          <a:srcRect/>
          <a:stretch>
            <a:fillRect/>
          </a:stretch>
        </p:blipFill>
        <p:spPr bwMode="auto">
          <a:xfrm>
            <a:off x="0" y="3990975"/>
            <a:ext cx="9144000" cy="2867025"/>
          </a:xfrm>
          <a:prstGeom prst="rect">
            <a:avLst/>
          </a:prstGeom>
          <a:noFill/>
          <a:ln w="9525">
            <a:noFill/>
            <a:miter lim="800000"/>
            <a:headEnd/>
            <a:tailEnd/>
          </a:ln>
        </p:spPr>
      </p:pic>
      <p:sp>
        <p:nvSpPr>
          <p:cNvPr id="11" name="Rectangle 13"/>
          <p:cNvSpPr txBox="1">
            <a:spLocks/>
          </p:cNvSpPr>
          <p:nvPr/>
        </p:nvSpPr>
        <p:spPr bwMode="auto">
          <a:xfrm>
            <a:off x="381000" y="838200"/>
            <a:ext cx="8001000" cy="5143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a:lstStyle>
          <a:p>
            <a:pPr marL="457200" indent="-457200">
              <a:lnSpc>
                <a:spcPct val="80000"/>
              </a:lnSpc>
              <a:spcBef>
                <a:spcPct val="50000"/>
              </a:spcBef>
              <a:buClr>
                <a:srgbClr val="BE2D19"/>
              </a:buClr>
            </a:pPr>
            <a:r>
              <a:rPr lang="en-US" kern="0" dirty="0" smtClean="0">
                <a:solidFill>
                  <a:srgbClr val="141E69"/>
                </a:solidFill>
                <a:ea typeface="ＭＳ Ｐゴシック" pitchFamily="34" charset="-128"/>
              </a:rPr>
              <a:t>Community Catalyst, “Health Market Consolidation” </a:t>
            </a:r>
            <a:endParaRPr lang="en-US" kern="0" dirty="0" smtClean="0">
              <a:solidFill>
                <a:srgbClr val="141E69"/>
              </a:solidFill>
              <a:ea typeface="ＭＳ Ｐゴシック" pitchFamily="34" charset="-128"/>
            </a:endParaRPr>
          </a:p>
          <a:p>
            <a:pPr marL="457200" indent="-457200">
              <a:lnSpc>
                <a:spcPct val="80000"/>
              </a:lnSpc>
              <a:spcBef>
                <a:spcPct val="50000"/>
              </a:spcBef>
              <a:buClr>
                <a:srgbClr val="BE2D19"/>
              </a:buClr>
            </a:pPr>
            <a:r>
              <a:rPr lang="en-US" kern="0" dirty="0" smtClean="0">
                <a:solidFill>
                  <a:srgbClr val="141E69"/>
                </a:solidFill>
                <a:ea typeface="ＭＳ Ｐゴシック" pitchFamily="34" charset="-128"/>
              </a:rPr>
              <a:t>Consumers Union Health Care </a:t>
            </a:r>
            <a:r>
              <a:rPr lang="en-US" kern="0" dirty="0">
                <a:solidFill>
                  <a:srgbClr val="141E69"/>
                </a:solidFill>
                <a:ea typeface="ＭＳ Ｐゴシック" pitchFamily="34" charset="-128"/>
              </a:rPr>
              <a:t>Value </a:t>
            </a:r>
            <a:r>
              <a:rPr lang="en-US" kern="0" dirty="0" smtClean="0">
                <a:solidFill>
                  <a:srgbClr val="141E69"/>
                </a:solidFill>
                <a:ea typeface="ＭＳ Ｐゴシック" pitchFamily="34" charset="-128"/>
              </a:rPr>
              <a:t>Hub, “Advocates Guide to Health Insurance Mergers” </a:t>
            </a:r>
            <a:endParaRPr lang="en-US" kern="0" dirty="0">
              <a:solidFill>
                <a:srgbClr val="141E69"/>
              </a:solidFill>
              <a:ea typeface="ＭＳ Ｐゴシック" pitchFamily="34" charset="-128"/>
            </a:endParaRPr>
          </a:p>
          <a:p>
            <a:pPr marL="457200" indent="-457200">
              <a:lnSpc>
                <a:spcPct val="80000"/>
              </a:lnSpc>
              <a:spcBef>
                <a:spcPct val="50000"/>
              </a:spcBef>
              <a:buClr>
                <a:srgbClr val="BE2D19"/>
              </a:buClr>
            </a:pPr>
            <a:r>
              <a:rPr lang="en-US" kern="0" dirty="0" smtClean="0">
                <a:solidFill>
                  <a:srgbClr val="141E69"/>
                </a:solidFill>
                <a:ea typeface="ＭＳ Ｐゴシック" pitchFamily="34" charset="-128"/>
              </a:rPr>
              <a:t>Merger Watch, “When Hospitals Merge”</a:t>
            </a:r>
          </a:p>
          <a:p>
            <a:pPr marL="457200" indent="-457200">
              <a:lnSpc>
                <a:spcPct val="80000"/>
              </a:lnSpc>
              <a:spcBef>
                <a:spcPct val="50000"/>
              </a:spcBef>
              <a:buClr>
                <a:srgbClr val="BE2D19"/>
              </a:buClr>
            </a:pPr>
            <a:r>
              <a:rPr lang="en-US" kern="0" dirty="0" smtClean="0">
                <a:solidFill>
                  <a:srgbClr val="141E69"/>
                </a:solidFill>
                <a:ea typeface="ＭＳ Ｐゴシック" pitchFamily="34" charset="-128"/>
              </a:rPr>
              <a:t>Community Catalyst, Hospital Checklists (financial assistance policies and community health needs assessments) </a:t>
            </a:r>
          </a:p>
        </p:txBody>
      </p:sp>
    </p:spTree>
    <p:extLst>
      <p:ext uri="{BB962C8B-B14F-4D97-AF65-F5344CB8AC3E}">
        <p14:creationId xmlns:p14="http://schemas.microsoft.com/office/powerpoint/2010/main" val="3573096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41E69"/>
        </a:solidFill>
        <a:effectLst/>
      </p:bgPr>
    </p:bg>
    <p:spTree>
      <p:nvGrpSpPr>
        <p:cNvPr id="1" name=""/>
        <p:cNvGrpSpPr/>
        <p:nvPr/>
      </p:nvGrpSpPr>
      <p:grpSpPr>
        <a:xfrm>
          <a:off x="0" y="0"/>
          <a:ext cx="0" cy="0"/>
          <a:chOff x="0" y="0"/>
          <a:chExt cx="0" cy="0"/>
        </a:xfrm>
      </p:grpSpPr>
      <p:sp>
        <p:nvSpPr>
          <p:cNvPr id="31748" name="Rectangle 12"/>
          <p:cNvSpPr>
            <a:spLocks noGrp="1"/>
          </p:cNvSpPr>
          <p:nvPr>
            <p:ph type="title" idx="4294967295"/>
          </p:nvPr>
        </p:nvSpPr>
        <p:spPr>
          <a:xfrm>
            <a:off x="0" y="2743200"/>
            <a:ext cx="9144000" cy="685800"/>
          </a:xfrm>
        </p:spPr>
        <p:txBody>
          <a:bodyPr/>
          <a:lstStyle/>
          <a:p>
            <a:pPr marL="0" indent="0">
              <a:defRPr/>
            </a:pPr>
            <a:r>
              <a:rPr lang="en-US" sz="5400" b="1" cap="small" dirty="0" smtClean="0">
                <a:solidFill>
                  <a:srgbClr val="B9CDE1"/>
                </a:solidFill>
                <a:latin typeface="+mn-lt"/>
                <a:ea typeface="ＭＳ Ｐゴシック" pitchFamily="34" charset="-128"/>
                <a:sym typeface="Arial" pitchFamily="34" charset="0"/>
              </a:rPr>
              <a:t>Questions?</a:t>
            </a:r>
            <a:br>
              <a:rPr lang="en-US" sz="5400" b="1" cap="small" dirty="0" smtClean="0">
                <a:solidFill>
                  <a:srgbClr val="B9CDE1"/>
                </a:solidFill>
                <a:latin typeface="+mn-lt"/>
                <a:ea typeface="ＭＳ Ｐゴシック" pitchFamily="34" charset="-128"/>
                <a:sym typeface="Arial" pitchFamily="34" charset="0"/>
              </a:rPr>
            </a:br>
            <a:r>
              <a:rPr lang="en-US" sz="1800" b="1" cap="small" dirty="0" smtClean="0">
                <a:solidFill>
                  <a:srgbClr val="B9CDE1"/>
                </a:solidFill>
                <a:latin typeface="+mn-lt"/>
                <a:ea typeface="ＭＳ Ｐゴシック" pitchFamily="34" charset="-128"/>
                <a:sym typeface="Arial" pitchFamily="34" charset="0"/>
                <a:hlinkClick r:id="rId3"/>
              </a:rPr>
              <a:t>jcurtis@communitycatalyst.org</a:t>
            </a:r>
            <a:r>
              <a:rPr lang="en-US" sz="1800" b="1" cap="small" dirty="0" smtClean="0">
                <a:solidFill>
                  <a:srgbClr val="B9CDE1"/>
                </a:solidFill>
                <a:latin typeface="+mn-lt"/>
                <a:ea typeface="ＭＳ Ｐゴシック" pitchFamily="34" charset="-128"/>
                <a:sym typeface="Arial" pitchFamily="34" charset="0"/>
              </a:rPr>
              <a:t/>
            </a:r>
            <a:br>
              <a:rPr lang="en-US" sz="1800" b="1" cap="small" dirty="0" smtClean="0">
                <a:solidFill>
                  <a:srgbClr val="B9CDE1"/>
                </a:solidFill>
                <a:latin typeface="+mn-lt"/>
                <a:ea typeface="ＭＳ Ｐゴシック" pitchFamily="34" charset="-128"/>
                <a:sym typeface="Arial" pitchFamily="34" charset="0"/>
              </a:rPr>
            </a:br>
            <a:r>
              <a:rPr lang="en-US" sz="1800" b="1" cap="small" dirty="0" smtClean="0">
                <a:solidFill>
                  <a:srgbClr val="B9CDE1"/>
                </a:solidFill>
                <a:latin typeface="+mn-lt"/>
                <a:ea typeface="ＭＳ Ｐゴシック" pitchFamily="34" charset="-128"/>
                <a:sym typeface="Arial" pitchFamily="34" charset="0"/>
              </a:rPr>
              <a:t>617-275-2859</a:t>
            </a:r>
          </a:p>
        </p:txBody>
      </p:sp>
      <p:pic>
        <p:nvPicPr>
          <p:cNvPr id="43011" name="Picture 9" descr="Community Catalyst Logo Light.gif"/>
          <p:cNvPicPr>
            <a:picLocks noChangeAspect="1"/>
          </p:cNvPicPr>
          <p:nvPr/>
        </p:nvPicPr>
        <p:blipFill>
          <a:blip r:embed="rId4"/>
          <a:srcRect/>
          <a:stretch>
            <a:fillRect/>
          </a:stretch>
        </p:blipFill>
        <p:spPr bwMode="auto">
          <a:xfrm>
            <a:off x="133350" y="5791200"/>
            <a:ext cx="2609850" cy="990600"/>
          </a:xfrm>
          <a:prstGeom prst="rect">
            <a:avLst/>
          </a:prstGeom>
          <a:noFill/>
          <a:ln w="9525">
            <a:noFill/>
            <a:miter lim="800000"/>
            <a:headEnd/>
            <a:tailEnd/>
          </a:ln>
        </p:spPr>
      </p:pic>
      <p:sp>
        <p:nvSpPr>
          <p:cNvPr id="43012"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dirty="0">
                <a:solidFill>
                  <a:srgbClr val="B9CDE1"/>
                </a:solidFill>
                <a:ea typeface="ＭＳ Ｐゴシック" pitchFamily="34" charset="-128"/>
                <a:cs typeface="Arial" charset="0"/>
              </a:rPr>
              <a:t>© </a:t>
            </a:r>
            <a:r>
              <a:rPr lang="en-US" sz="800" dirty="0" smtClean="0">
                <a:solidFill>
                  <a:srgbClr val="B9CDE1"/>
                </a:solidFill>
                <a:ea typeface="ＭＳ Ｐゴシック" pitchFamily="34" charset="-128"/>
                <a:cs typeface="Arial" charset="0"/>
              </a:rPr>
              <a:t>2016</a:t>
            </a:r>
            <a:endParaRPr lang="en-US" sz="800" dirty="0">
              <a:solidFill>
                <a:srgbClr val="B9CDE1"/>
              </a:solidFill>
              <a:ea typeface="ＭＳ Ｐゴシック" pitchFamily="34" charset="-128"/>
              <a:cs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13"/>
          <p:cNvSpPr>
            <a:spLocks noGrp="1"/>
          </p:cNvSpPr>
          <p:nvPr>
            <p:ph type="body" idx="4294967295"/>
          </p:nvPr>
        </p:nvSpPr>
        <p:spPr>
          <a:xfrm>
            <a:off x="1066800" y="1257300"/>
            <a:ext cx="7315200" cy="3695700"/>
          </a:xfrm>
        </p:spPr>
        <p:txBody>
          <a:bodyPr/>
          <a:lstStyle/>
          <a:p>
            <a:pPr marL="39688" indent="0" defTabSz="457200">
              <a:buClr>
                <a:srgbClr val="C00000"/>
              </a:buClr>
              <a:buFont typeface="Arial" charset="0"/>
              <a:buNone/>
              <a:defRPr/>
            </a:pPr>
            <a:r>
              <a:rPr lang="en-US" sz="2400" dirty="0">
                <a:solidFill>
                  <a:srgbClr val="002060"/>
                </a:solidFill>
                <a:ea typeface="ＭＳ Ｐゴシック" charset="-128"/>
                <a:cs typeface="Arial" pitchFamily="34" charset="0"/>
              </a:rPr>
              <a:t>Community Catalyst is a national non-profit advocacy organization that works with national, state and local consumer organizations, policymakers and foundations to build consumer and community leadership to improve the health care system. </a:t>
            </a:r>
          </a:p>
          <a:p>
            <a:pPr marL="39688" indent="0" defTabSz="457200">
              <a:buClr>
                <a:srgbClr val="C00000"/>
              </a:buClr>
              <a:buFont typeface="Arial" charset="0"/>
              <a:buNone/>
              <a:defRPr/>
            </a:pPr>
            <a:r>
              <a:rPr lang="en-US" sz="2400" dirty="0">
                <a:solidFill>
                  <a:srgbClr val="002060"/>
                </a:solidFill>
                <a:ea typeface="ＭＳ Ｐゴシック" charset="-128"/>
                <a:cs typeface="Arial" pitchFamily="34" charset="0"/>
              </a:rPr>
              <a:t>We support consumer advocacy networks that impact state and federal health care policy, and ensure consumers have a seat at the table as health care decisions are made.</a:t>
            </a:r>
          </a:p>
          <a:p>
            <a:pPr marL="0" indent="0">
              <a:lnSpc>
                <a:spcPct val="80000"/>
              </a:lnSpc>
              <a:spcBef>
                <a:spcPct val="50000"/>
              </a:spcBef>
              <a:buClr>
                <a:srgbClr val="BE2D19"/>
              </a:buClr>
              <a:buFont typeface="Arial" charset="0"/>
              <a:buNone/>
              <a:defRPr/>
            </a:pPr>
            <a:endParaRPr lang="en-US" dirty="0" smtClean="0">
              <a:solidFill>
                <a:srgbClr val="141E69"/>
              </a:solidFill>
              <a:ea typeface="ＭＳ Ｐゴシック" pitchFamily="34" charset="-128"/>
            </a:endParaRPr>
          </a:p>
        </p:txBody>
      </p:sp>
      <p:pic>
        <p:nvPicPr>
          <p:cNvPr id="14339" name="Picture 6" descr="CCCurveBkgd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90975"/>
            <a:ext cx="9144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Footer Placeholder 6"/>
          <p:cNvSpPr txBox="1">
            <a:spLocks/>
          </p:cNvSpPr>
          <p:nvPr/>
        </p:nvSpPr>
        <p:spPr bwMode="auto">
          <a:xfrm>
            <a:off x="304800" y="6477000"/>
            <a:ext cx="14843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rgbClr val="000000"/>
              </a:buClr>
              <a:buSzPct val="100000"/>
              <a:buFont typeface="Arial" charset="0"/>
              <a:buChar char="•"/>
              <a:defRPr sz="3200">
                <a:solidFill>
                  <a:schemeClr val="tx1"/>
                </a:solidFill>
                <a:latin typeface="Arial" charset="0"/>
                <a:sym typeface="Arial" charset="0"/>
              </a:defRPr>
            </a:lvl1pPr>
            <a:lvl2pPr marL="742950" indent="-285750" eaLnBrk="0" hangingPunct="0">
              <a:spcBef>
                <a:spcPts val="600"/>
              </a:spcBef>
              <a:buClr>
                <a:srgbClr val="000000"/>
              </a:buClr>
              <a:buSzPct val="100000"/>
              <a:buFont typeface="Arial" charset="0"/>
              <a:buChar char="–"/>
              <a:defRPr sz="2800">
                <a:solidFill>
                  <a:schemeClr val="tx1"/>
                </a:solidFill>
                <a:latin typeface="Arial" charset="0"/>
                <a:sym typeface="Arial" charset="0"/>
              </a:defRPr>
            </a:lvl2pPr>
            <a:lvl3pPr marL="1143000" indent="-228600" eaLnBrk="0" hangingPunct="0">
              <a:spcBef>
                <a:spcPts val="600"/>
              </a:spcBef>
              <a:buClr>
                <a:srgbClr val="000000"/>
              </a:buClr>
              <a:buSzPct val="100000"/>
              <a:buFont typeface="Arial" charset="0"/>
              <a:buChar char="•"/>
              <a:defRPr sz="2400">
                <a:solidFill>
                  <a:schemeClr val="tx1"/>
                </a:solidFill>
                <a:latin typeface="Arial" charset="0"/>
                <a:sym typeface="Arial" charset="0"/>
              </a:defRPr>
            </a:lvl3pPr>
            <a:lvl4pPr marL="16002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4pPr>
            <a:lvl5pPr marL="2057400" indent="-228600" eaLnBrk="0" hangingPunct="0">
              <a:spcBef>
                <a:spcPts val="500"/>
              </a:spcBef>
              <a:buClr>
                <a:srgbClr val="000000"/>
              </a:buClr>
              <a:buSzPct val="100000"/>
              <a:buFont typeface="Arial" charset="0"/>
              <a:buChar char="»"/>
              <a:defRPr sz="2000">
                <a:solidFill>
                  <a:schemeClr val="tx1"/>
                </a:solidFill>
                <a:latin typeface="Arial" charset="0"/>
                <a:sym typeface="Arial" charset="0"/>
              </a:defRPr>
            </a:lvl5pPr>
            <a:lvl6pPr marL="25146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6pPr>
            <a:lvl7pPr marL="29718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7pPr>
            <a:lvl8pPr marL="34290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8pPr>
            <a:lvl9pPr marL="3886200" indent="-228600" eaLnBrk="0" fontAlgn="base" hangingPunct="0">
              <a:spcBef>
                <a:spcPts val="500"/>
              </a:spcBef>
              <a:spcAft>
                <a:spcPct val="0"/>
              </a:spcAft>
              <a:buClr>
                <a:srgbClr val="000000"/>
              </a:buClr>
              <a:buSzPct val="100000"/>
              <a:buFont typeface="Arial" charset="0"/>
              <a:buChar char="»"/>
              <a:defRPr sz="2000">
                <a:solidFill>
                  <a:schemeClr val="tx1"/>
                </a:solidFill>
                <a:latin typeface="Arial" charset="0"/>
                <a:sym typeface="Arial" charset="0"/>
              </a:defRPr>
            </a:lvl9pPr>
          </a:lstStyle>
          <a:p>
            <a:pPr algn="r" eaLnBrk="1" hangingPunct="1">
              <a:spcBef>
                <a:spcPct val="0"/>
              </a:spcBef>
              <a:buClrTx/>
              <a:buSzTx/>
              <a:buFontTx/>
              <a:buNone/>
            </a:pPr>
            <a:r>
              <a:rPr lang="en-US" altLang="en-US" sz="800">
                <a:solidFill>
                  <a:srgbClr val="141E69"/>
                </a:solidFill>
                <a:ea typeface="ＭＳ Ｐゴシック" pitchFamily="-107" charset="-128"/>
                <a:cs typeface="Arial" charset="0"/>
              </a:rPr>
              <a:t>© 2015</a:t>
            </a:r>
          </a:p>
        </p:txBody>
      </p:sp>
      <p:pic>
        <p:nvPicPr>
          <p:cNvPr id="6" name="Picture 2" descr="Image result for tug of w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33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399" y="904220"/>
            <a:ext cx="6902339" cy="523220"/>
          </a:xfrm>
          <a:prstGeom prst="rect">
            <a:avLst/>
          </a:prstGeom>
        </p:spPr>
        <p:txBody>
          <a:bodyPr wrap="none">
            <a:spAutoFit/>
          </a:bodyPr>
          <a:lstStyle/>
          <a:p>
            <a:r>
              <a:rPr lang="en-US" altLang="en-US" sz="2800" b="1" smtClean="0">
                <a:solidFill>
                  <a:srgbClr val="BE2D19"/>
                </a:solidFill>
                <a:ea typeface="ＭＳ Ｐゴシック" pitchFamily="-107" charset="-128"/>
              </a:rPr>
              <a:t>Health care: </a:t>
            </a:r>
            <a:r>
              <a:rPr lang="en-US" altLang="en-US" sz="2800" b="1" dirty="0" smtClean="0">
                <a:solidFill>
                  <a:srgbClr val="BE2D19"/>
                </a:solidFill>
                <a:ea typeface="ＭＳ Ｐゴシック" pitchFamily="-107" charset="-128"/>
              </a:rPr>
              <a:t>It’s </a:t>
            </a:r>
            <a:r>
              <a:rPr lang="en-US" altLang="en-US" sz="2800" b="1" dirty="0">
                <a:solidFill>
                  <a:srgbClr val="BE2D19"/>
                </a:solidFill>
                <a:ea typeface="ＭＳ Ｐゴシック" pitchFamily="-107" charset="-128"/>
              </a:rPr>
              <a:t>a </a:t>
            </a:r>
            <a:r>
              <a:rPr lang="en-US" altLang="en-US" sz="2800" b="1" dirty="0" smtClean="0">
                <a:solidFill>
                  <a:srgbClr val="BE2D19"/>
                </a:solidFill>
                <a:ea typeface="ＭＳ Ｐゴシック" pitchFamily="-107" charset="-128"/>
              </a:rPr>
              <a:t>tug of </a:t>
            </a:r>
            <a:r>
              <a:rPr lang="en-US" altLang="en-US" sz="2800" b="1" dirty="0">
                <a:solidFill>
                  <a:srgbClr val="BE2D19"/>
                </a:solidFill>
                <a:ea typeface="ＭＳ Ｐゴシック" pitchFamily="-107" charset="-128"/>
              </a:rPr>
              <a:t>war out there. </a:t>
            </a:r>
            <a:endParaRPr lang="en-US" sz="2800" dirty="0"/>
          </a:p>
        </p:txBody>
      </p:sp>
      <p:sp>
        <p:nvSpPr>
          <p:cNvPr id="8" name="Rectangle 7"/>
          <p:cNvSpPr/>
          <p:nvPr/>
        </p:nvSpPr>
        <p:spPr>
          <a:xfrm>
            <a:off x="7086600" y="6078314"/>
            <a:ext cx="1842171" cy="523220"/>
          </a:xfrm>
          <a:prstGeom prst="rect">
            <a:avLst/>
          </a:prstGeom>
        </p:spPr>
        <p:txBody>
          <a:bodyPr wrap="none">
            <a:spAutoFit/>
          </a:bodyPr>
          <a:lstStyle/>
          <a:p>
            <a:r>
              <a:rPr lang="en-US" altLang="en-US" sz="2800" b="1" dirty="0" smtClean="0">
                <a:solidFill>
                  <a:srgbClr val="BE2D19"/>
                </a:solidFill>
                <a:ea typeface="ＭＳ Ｐゴシック" pitchFamily="-107" charset="-128"/>
              </a:rPr>
              <a:t>Providers</a:t>
            </a:r>
            <a:endParaRPr lang="en-US" sz="2800" dirty="0"/>
          </a:p>
        </p:txBody>
      </p:sp>
      <p:sp>
        <p:nvSpPr>
          <p:cNvPr id="9" name="Rectangle 8"/>
          <p:cNvSpPr/>
          <p:nvPr/>
        </p:nvSpPr>
        <p:spPr>
          <a:xfrm>
            <a:off x="1041640" y="6090701"/>
            <a:ext cx="3222357" cy="523220"/>
          </a:xfrm>
          <a:prstGeom prst="rect">
            <a:avLst/>
          </a:prstGeom>
        </p:spPr>
        <p:txBody>
          <a:bodyPr wrap="none">
            <a:spAutoFit/>
          </a:bodyPr>
          <a:lstStyle/>
          <a:p>
            <a:r>
              <a:rPr lang="en-US" altLang="en-US" sz="2800" b="1" dirty="0" smtClean="0">
                <a:solidFill>
                  <a:srgbClr val="BE2D19"/>
                </a:solidFill>
                <a:ea typeface="ＭＳ Ｐゴシック" pitchFamily="-107" charset="-128"/>
              </a:rPr>
              <a:t>Payers (Insurers) </a:t>
            </a:r>
            <a:endParaRPr lang="en-US" sz="2800" dirty="0"/>
          </a:p>
        </p:txBody>
      </p:sp>
    </p:spTree>
    <p:extLst>
      <p:ext uri="{BB962C8B-B14F-4D97-AF65-F5344CB8AC3E}">
        <p14:creationId xmlns:p14="http://schemas.microsoft.com/office/powerpoint/2010/main" val="4278823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C-Title1.jpg" descr="/Work/CommunityCatalyst/CC-10-005_PowerPointGraphics/CC-Title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5059" name="Rectangle 7"/>
          <p:cNvSpPr>
            <a:spLocks noChangeArrowheads="1"/>
          </p:cNvSpPr>
          <p:nvPr/>
        </p:nvSpPr>
        <p:spPr bwMode="auto">
          <a:xfrm>
            <a:off x="0" y="0"/>
            <a:ext cx="9144000" cy="533400"/>
          </a:xfrm>
          <a:prstGeom prst="rect">
            <a:avLst/>
          </a:prstGeom>
          <a:solidFill>
            <a:srgbClr val="BFD1E5"/>
          </a:solidFill>
          <a:ln w="9525" algn="ctr">
            <a:noFill/>
            <a:round/>
            <a:headEnd/>
            <a:tailEnd/>
          </a:ln>
        </p:spPr>
        <p:txBody>
          <a:bodyPr/>
          <a:lstStyle/>
          <a:p>
            <a:endParaRPr lang="en-US" sz="1200">
              <a:solidFill>
                <a:srgbClr val="000000"/>
              </a:solidFill>
              <a:sym typeface="Arial" charset="0"/>
            </a:endParaRPr>
          </a:p>
        </p:txBody>
      </p:sp>
      <p:sp>
        <p:nvSpPr>
          <p:cNvPr id="45060" name="Title 1"/>
          <p:cNvSpPr>
            <a:spLocks noGrp="1"/>
          </p:cNvSpPr>
          <p:nvPr>
            <p:ph type="ctrTitle"/>
          </p:nvPr>
        </p:nvSpPr>
        <p:spPr>
          <a:xfrm>
            <a:off x="0" y="838200"/>
            <a:ext cx="9144000" cy="685800"/>
          </a:xfrm>
        </p:spPr>
        <p:txBody>
          <a:bodyPr/>
          <a:lstStyle/>
          <a:p>
            <a:pPr marL="0" indent="0" eaLnBrk="1" hangingPunct="1"/>
            <a:r>
              <a:rPr lang="en-US" sz="7200" b="1" smtClean="0">
                <a:solidFill>
                  <a:srgbClr val="141E69"/>
                </a:solidFill>
              </a:rPr>
              <a:t>Thank You</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oncentrate ju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1752600"/>
            <a:ext cx="6324599" cy="632460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6" descr="CCCurveBkgdLogo.png"/>
          <p:cNvPicPr>
            <a:picLocks noChangeAspect="1"/>
          </p:cNvPicPr>
          <p:nvPr/>
        </p:nvPicPr>
        <p:blipFill>
          <a:blip r:embed="rId4"/>
          <a:srcRect/>
          <a:stretch>
            <a:fillRect/>
          </a:stretch>
        </p:blipFill>
        <p:spPr bwMode="auto">
          <a:xfrm>
            <a:off x="0" y="3990975"/>
            <a:ext cx="9144000" cy="2867025"/>
          </a:xfrm>
          <a:prstGeom prst="rect">
            <a:avLst/>
          </a:prstGeom>
          <a:noFill/>
          <a:ln w="9525">
            <a:noFill/>
            <a:miter lim="800000"/>
            <a:headEnd/>
            <a:tailEnd/>
          </a:ln>
        </p:spPr>
      </p:pic>
      <p:sp>
        <p:nvSpPr>
          <p:cNvPr id="31749" name="Rectangle 13"/>
          <p:cNvSpPr>
            <a:spLocks noGrp="1"/>
          </p:cNvSpPr>
          <p:nvPr>
            <p:ph type="body" idx="4294967295"/>
          </p:nvPr>
        </p:nvSpPr>
        <p:spPr>
          <a:xfrm>
            <a:off x="304800" y="762000"/>
            <a:ext cx="8809892" cy="5143500"/>
          </a:xfrm>
        </p:spPr>
        <p:txBody>
          <a:bodyPr/>
          <a:lstStyle/>
          <a:p>
            <a:pPr marL="0" indent="0">
              <a:lnSpc>
                <a:spcPct val="80000"/>
              </a:lnSpc>
              <a:spcBef>
                <a:spcPct val="50000"/>
              </a:spcBef>
              <a:buClr>
                <a:srgbClr val="BE2D19"/>
              </a:buClr>
              <a:buNone/>
            </a:pPr>
            <a:r>
              <a:rPr lang="en-US" sz="2800" dirty="0" smtClean="0">
                <a:solidFill>
                  <a:srgbClr val="141E69"/>
                </a:solidFill>
                <a:ea typeface="ＭＳ Ｐゴシック" pitchFamily="34" charset="-128"/>
              </a:rPr>
              <a:t>Hospital Markets </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49</a:t>
            </a:r>
            <a:r>
              <a:rPr lang="en-US" sz="2800" dirty="0">
                <a:solidFill>
                  <a:srgbClr val="141E69"/>
                </a:solidFill>
                <a:ea typeface="ＭＳ Ｐゴシック" pitchFamily="34" charset="-128"/>
              </a:rPr>
              <a:t>% highly </a:t>
            </a:r>
            <a:r>
              <a:rPr lang="en-US" sz="2800" dirty="0" smtClean="0">
                <a:solidFill>
                  <a:srgbClr val="141E69"/>
                </a:solidFill>
                <a:ea typeface="ＭＳ Ｐゴシック" pitchFamily="34" charset="-128"/>
              </a:rPr>
              <a:t>concentrated (in English, this means there’s not a lot of competition or choice)</a:t>
            </a:r>
            <a:endParaRPr lang="en-US" sz="2800" dirty="0">
              <a:solidFill>
                <a:srgbClr val="141E69"/>
              </a:solidFill>
              <a:ea typeface="ＭＳ Ｐゴシック" pitchFamily="34" charset="-128"/>
            </a:endParaRPr>
          </a:p>
          <a:p>
            <a:pPr marL="457200" indent="-457200">
              <a:lnSpc>
                <a:spcPct val="80000"/>
              </a:lnSpc>
              <a:spcBef>
                <a:spcPct val="50000"/>
              </a:spcBef>
              <a:buClr>
                <a:srgbClr val="BE2D19"/>
              </a:buClr>
            </a:pPr>
            <a:r>
              <a:rPr lang="en-US" sz="2800" dirty="0">
                <a:solidFill>
                  <a:srgbClr val="141E69"/>
                </a:solidFill>
                <a:ea typeface="ＭＳ Ｐゴシック" pitchFamily="34" charset="-128"/>
              </a:rPr>
              <a:t>32% moderately concentrated</a:t>
            </a:r>
          </a:p>
          <a:p>
            <a:pPr marL="457200" indent="-457200">
              <a:lnSpc>
                <a:spcPct val="80000"/>
              </a:lnSpc>
              <a:spcBef>
                <a:spcPct val="50000"/>
              </a:spcBef>
              <a:buClr>
                <a:srgbClr val="BE2D19"/>
              </a:buClr>
            </a:pPr>
            <a:r>
              <a:rPr lang="en-US" sz="2800" dirty="0">
                <a:solidFill>
                  <a:srgbClr val="141E69"/>
                </a:solidFill>
                <a:ea typeface="ＭＳ Ｐゴシック" pitchFamily="34" charset="-128"/>
              </a:rPr>
              <a:t>19% </a:t>
            </a:r>
            <a:r>
              <a:rPr lang="en-US" sz="2800" dirty="0" err="1">
                <a:solidFill>
                  <a:srgbClr val="141E69"/>
                </a:solidFill>
                <a:ea typeface="ＭＳ Ｐゴシック" pitchFamily="34" charset="-128"/>
              </a:rPr>
              <a:t>unconcentrated</a:t>
            </a:r>
            <a:endParaRPr lang="en-US" sz="2800" dirty="0">
              <a:solidFill>
                <a:srgbClr val="141E69"/>
              </a:solidFill>
              <a:ea typeface="ＭＳ Ｐゴシック" pitchFamily="34" charset="-128"/>
            </a:endParaRPr>
          </a:p>
          <a:p>
            <a:pPr marL="0" indent="0">
              <a:lnSpc>
                <a:spcPct val="80000"/>
              </a:lnSpc>
              <a:spcBef>
                <a:spcPct val="50000"/>
              </a:spcBef>
              <a:buClr>
                <a:srgbClr val="BE2D19"/>
              </a:buClr>
              <a:buNone/>
            </a:pPr>
            <a:r>
              <a:rPr lang="en-US" sz="2800" dirty="0" smtClean="0">
                <a:solidFill>
                  <a:srgbClr val="141E69"/>
                </a:solidFill>
                <a:ea typeface="ＭＳ Ｐゴシック" pitchFamily="34" charset="-128"/>
              </a:rPr>
              <a:t>Insurers </a:t>
            </a:r>
            <a:endParaRPr lang="en-US" sz="2800" dirty="0">
              <a:solidFill>
                <a:srgbClr val="141E69"/>
              </a:solidFill>
              <a:ea typeface="ＭＳ Ｐゴシック" pitchFamily="34" charset="-128"/>
            </a:endParaRPr>
          </a:p>
          <a:p>
            <a:pPr marL="457200" indent="-457200">
              <a:lnSpc>
                <a:spcPct val="80000"/>
              </a:lnSpc>
              <a:spcBef>
                <a:spcPct val="50000"/>
              </a:spcBef>
              <a:buClr>
                <a:srgbClr val="BE2D19"/>
              </a:buClr>
            </a:pPr>
            <a:r>
              <a:rPr lang="en-US" sz="2800" dirty="0">
                <a:solidFill>
                  <a:srgbClr val="141E69"/>
                </a:solidFill>
                <a:ea typeface="ＭＳ Ｐゴシック" pitchFamily="34" charset="-128"/>
              </a:rPr>
              <a:t>72% highly </a:t>
            </a:r>
            <a:r>
              <a:rPr lang="en-US" sz="2800" dirty="0" smtClean="0">
                <a:solidFill>
                  <a:srgbClr val="141E69"/>
                </a:solidFill>
                <a:ea typeface="ＭＳ Ｐゴシック" pitchFamily="34" charset="-128"/>
              </a:rPr>
              <a:t>concentrated</a:t>
            </a:r>
            <a:r>
              <a:rPr lang="en-US" sz="2800" dirty="0">
                <a:solidFill>
                  <a:srgbClr val="141E69"/>
                </a:solidFill>
                <a:ea typeface="ＭＳ Ｐゴシック" pitchFamily="34" charset="-128"/>
              </a:rPr>
              <a:t> </a:t>
            </a:r>
            <a:endParaRPr lang="en-US" sz="2800" dirty="0" smtClean="0">
              <a:solidFill>
                <a:srgbClr val="141E69"/>
              </a:solidFill>
              <a:ea typeface="ＭＳ Ｐゴシック" pitchFamily="34" charset="-128"/>
            </a:endParaRPr>
          </a:p>
          <a:p>
            <a:pPr marL="755650" lvl="1" indent="-457200">
              <a:lnSpc>
                <a:spcPct val="80000"/>
              </a:lnSpc>
              <a:spcBef>
                <a:spcPct val="50000"/>
              </a:spcBef>
              <a:buClr>
                <a:srgbClr val="BE2D19"/>
              </a:buClr>
            </a:pPr>
            <a:r>
              <a:rPr lang="en-US" sz="2400" dirty="0" smtClean="0">
                <a:solidFill>
                  <a:srgbClr val="141E69"/>
                </a:solidFill>
                <a:ea typeface="ＭＳ Ｐゴシック" pitchFamily="34" charset="-128"/>
              </a:rPr>
              <a:t>(</a:t>
            </a:r>
            <a:r>
              <a:rPr lang="en-US" sz="2400" dirty="0">
                <a:solidFill>
                  <a:srgbClr val="141E69"/>
                </a:solidFill>
                <a:ea typeface="ＭＳ Ｐゴシック" pitchFamily="34" charset="-128"/>
              </a:rPr>
              <a:t>Note </a:t>
            </a:r>
            <a:r>
              <a:rPr lang="en-US" sz="2400" dirty="0" smtClean="0">
                <a:solidFill>
                  <a:srgbClr val="141E69"/>
                </a:solidFill>
                <a:ea typeface="ＭＳ Ｐゴシック" pitchFamily="34" charset="-128"/>
              </a:rPr>
              <a:t>that the degree </a:t>
            </a:r>
            <a:r>
              <a:rPr lang="en-US" sz="2400" dirty="0">
                <a:solidFill>
                  <a:srgbClr val="141E69"/>
                </a:solidFill>
                <a:ea typeface="ＭＳ Ｐゴシック" pitchFamily="34" charset="-128"/>
              </a:rPr>
              <a:t>of insurer concentration can vary by market </a:t>
            </a:r>
            <a:r>
              <a:rPr lang="en-US" sz="2400" dirty="0" smtClean="0">
                <a:solidFill>
                  <a:srgbClr val="141E69"/>
                </a:solidFill>
                <a:ea typeface="ＭＳ Ｐゴシック" pitchFamily="34" charset="-128"/>
              </a:rPr>
              <a:t>segment—Medicare Advantage; non-group; </a:t>
            </a:r>
            <a:r>
              <a:rPr lang="en-US" sz="2400" dirty="0">
                <a:solidFill>
                  <a:srgbClr val="141E69"/>
                </a:solidFill>
                <a:ea typeface="ＭＳ Ｐゴシック" pitchFamily="34" charset="-128"/>
              </a:rPr>
              <a:t>small group)</a:t>
            </a:r>
            <a:endParaRPr lang="en-US" sz="2400" dirty="0" smtClean="0">
              <a:solidFill>
                <a:srgbClr val="141E69"/>
              </a:solidFill>
              <a:ea typeface="ＭＳ Ｐゴシック" pitchFamily="34" charset="-128"/>
            </a:endParaRPr>
          </a:p>
        </p:txBody>
      </p:sp>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Market </a:t>
            </a:r>
            <a:r>
              <a:rPr lang="en-US" sz="3200" b="1" dirty="0" smtClean="0">
                <a:solidFill>
                  <a:srgbClr val="BE2D19"/>
                </a:solidFill>
                <a:ea typeface="ＭＳ Ｐゴシック" pitchFamily="34" charset="-128"/>
              </a:rPr>
              <a:t>Concentration </a:t>
            </a:r>
            <a:endParaRPr lang="en-US" sz="3200" b="1" dirty="0" smtClean="0">
              <a:solidFill>
                <a:srgbClr val="BE2D19"/>
              </a:solidFill>
              <a:ea typeface="ＭＳ Ｐゴシック" pitchFamily="34" charset="-128"/>
            </a:endParaRPr>
          </a:p>
        </p:txBody>
      </p:sp>
      <p:sp>
        <p:nvSpPr>
          <p:cNvPr id="27653"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dirty="0">
                <a:solidFill>
                  <a:srgbClr val="141E69"/>
                </a:solidFill>
                <a:ea typeface="ＭＳ Ｐゴシック" pitchFamily="34" charset="-128"/>
                <a:cs typeface="Arial" charset="0"/>
              </a:rPr>
              <a:t>© </a:t>
            </a:r>
            <a:r>
              <a:rPr lang="en-US" sz="800" dirty="0" smtClean="0">
                <a:solidFill>
                  <a:srgbClr val="141E69"/>
                </a:solidFill>
                <a:ea typeface="ＭＳ Ｐゴシック" pitchFamily="34" charset="-128"/>
                <a:cs typeface="Arial" charset="0"/>
              </a:rPr>
              <a:t>2016</a:t>
            </a:r>
            <a:endParaRPr lang="en-US" sz="800" dirty="0">
              <a:solidFill>
                <a:srgbClr val="141E69"/>
              </a:solidFill>
              <a:ea typeface="ＭＳ Ｐゴシック" pitchFamily="34" charset="-128"/>
              <a:cs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mer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685800"/>
            <a:ext cx="9144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6" descr="CCCurveBkgdLogo.png"/>
          <p:cNvPicPr>
            <a:picLocks noChangeAspect="1"/>
          </p:cNvPicPr>
          <p:nvPr/>
        </p:nvPicPr>
        <p:blipFill>
          <a:blip r:embed="rId4"/>
          <a:srcRect/>
          <a:stretch>
            <a:fillRect/>
          </a:stretch>
        </p:blipFill>
        <p:spPr bwMode="auto">
          <a:xfrm>
            <a:off x="0" y="3990975"/>
            <a:ext cx="9144000" cy="2867025"/>
          </a:xfrm>
          <a:prstGeom prst="rect">
            <a:avLst/>
          </a:prstGeom>
          <a:noFill/>
          <a:ln w="9525">
            <a:noFill/>
            <a:miter lim="800000"/>
            <a:headEnd/>
            <a:tailEnd/>
          </a:ln>
        </p:spPr>
      </p:pic>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3200" b="1" dirty="0" smtClean="0">
                <a:solidFill>
                  <a:srgbClr val="BE2D19"/>
                </a:solidFill>
                <a:ea typeface="ＭＳ Ｐゴシック" pitchFamily="34" charset="-128"/>
              </a:rPr>
              <a:t>Recent Merger Activity</a:t>
            </a:r>
          </a:p>
        </p:txBody>
      </p:sp>
      <p:sp>
        <p:nvSpPr>
          <p:cNvPr id="3" name="Rectangle 2"/>
          <p:cNvSpPr/>
          <p:nvPr/>
        </p:nvSpPr>
        <p:spPr bwMode="auto">
          <a:xfrm>
            <a:off x="0" y="685800"/>
            <a:ext cx="9144000" cy="6172200"/>
          </a:xfrm>
          <a:prstGeom prst="rect">
            <a:avLst/>
          </a:prstGeom>
          <a:solidFill>
            <a:schemeClr val="bg1">
              <a:lumMod val="95000"/>
              <a:alpha val="65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sym typeface="Arial" charset="0"/>
            </a:endParaRPr>
          </a:p>
        </p:txBody>
      </p:sp>
      <p:sp>
        <p:nvSpPr>
          <p:cNvPr id="9" name="Rectangle 13"/>
          <p:cNvSpPr txBox="1">
            <a:spLocks/>
          </p:cNvSpPr>
          <p:nvPr/>
        </p:nvSpPr>
        <p:spPr bwMode="auto">
          <a:xfrm>
            <a:off x="304800" y="914400"/>
            <a:ext cx="8809892" cy="51435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lvl1pPr marL="382588" indent="-342900" algn="l" rtl="0" eaLnBrk="0" fontAlgn="base" hangingPunct="0">
              <a:spcBef>
                <a:spcPts val="7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81038" indent="-285750" algn="l" rtl="0" eaLnBrk="0" fontAlgn="base" hangingPunct="0">
              <a:spcBef>
                <a:spcPts val="600"/>
              </a:spcBef>
              <a:spcAft>
                <a:spcPct val="0"/>
              </a:spcAft>
              <a:buClr>
                <a:srgbClr val="000000"/>
              </a:buClr>
              <a:buSzPct val="100000"/>
              <a:buFont typeface="Arial" charset="0"/>
              <a:buChar char="–"/>
              <a:defRPr sz="2800">
                <a:solidFill>
                  <a:schemeClr val="tx1"/>
                </a:solidFill>
                <a:latin typeface="+mn-lt"/>
                <a:sym typeface="Arial" charset="0"/>
              </a:defRPr>
            </a:lvl2pPr>
            <a:lvl3pPr marL="1081088"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sym typeface="Arial" charset="0"/>
              </a:defRPr>
            </a:lvl3pPr>
            <a:lvl4pPr marL="15382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4pPr>
            <a:lvl5pPr marL="1995488"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sym typeface="Arial" charset="0"/>
              </a:defRPr>
            </a:lvl5pPr>
            <a:lvl6pPr marL="24526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909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367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824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a:lstStyle>
          <a:p>
            <a:pPr marL="0" indent="0">
              <a:lnSpc>
                <a:spcPct val="80000"/>
              </a:lnSpc>
              <a:spcBef>
                <a:spcPct val="50000"/>
              </a:spcBef>
              <a:buClr>
                <a:srgbClr val="BE2D19"/>
              </a:buClr>
              <a:buFont typeface="Arial" charset="0"/>
              <a:buNone/>
            </a:pPr>
            <a:r>
              <a:rPr lang="en-US" sz="2800" kern="0" dirty="0" smtClean="0">
                <a:solidFill>
                  <a:srgbClr val="141E69"/>
                </a:solidFill>
                <a:ea typeface="ＭＳ Ｐゴシック" pitchFamily="34" charset="-128"/>
              </a:rPr>
              <a:t>Recent waves of merger activity have attracted a lot of attention; especially the proposed big-insurer mergers </a:t>
            </a:r>
          </a:p>
          <a:p>
            <a:pPr marL="457200" indent="-457200">
              <a:lnSpc>
                <a:spcPct val="80000"/>
              </a:lnSpc>
              <a:spcBef>
                <a:spcPct val="50000"/>
              </a:spcBef>
              <a:buClr>
                <a:srgbClr val="BE2D19"/>
              </a:buClr>
            </a:pPr>
            <a:r>
              <a:rPr lang="en-US" sz="2800" kern="0" dirty="0" smtClean="0">
                <a:solidFill>
                  <a:srgbClr val="141E69"/>
                </a:solidFill>
                <a:ea typeface="ＭＳ Ｐゴシック" pitchFamily="34" charset="-128"/>
              </a:rPr>
              <a:t>Anthem-Cigna</a:t>
            </a:r>
          </a:p>
          <a:p>
            <a:pPr marL="457200" indent="-457200">
              <a:lnSpc>
                <a:spcPct val="80000"/>
              </a:lnSpc>
              <a:spcBef>
                <a:spcPct val="50000"/>
              </a:spcBef>
              <a:buClr>
                <a:srgbClr val="BE2D19"/>
              </a:buClr>
            </a:pPr>
            <a:r>
              <a:rPr lang="en-US" sz="2800" kern="0" dirty="0" err="1" smtClean="0">
                <a:solidFill>
                  <a:srgbClr val="141E69"/>
                </a:solidFill>
                <a:ea typeface="ＭＳ Ｐゴシック" pitchFamily="34" charset="-128"/>
              </a:rPr>
              <a:t>Centene</a:t>
            </a:r>
            <a:r>
              <a:rPr lang="en-US" sz="2800" kern="0" dirty="0" smtClean="0">
                <a:solidFill>
                  <a:srgbClr val="141E69"/>
                </a:solidFill>
                <a:ea typeface="ＭＳ Ｐゴシック" pitchFamily="34" charset="-128"/>
              </a:rPr>
              <a:t>-Health-Net</a:t>
            </a:r>
          </a:p>
          <a:p>
            <a:pPr marL="457200" indent="-457200">
              <a:lnSpc>
                <a:spcPct val="80000"/>
              </a:lnSpc>
              <a:spcBef>
                <a:spcPct val="50000"/>
              </a:spcBef>
              <a:buClr>
                <a:srgbClr val="BE2D19"/>
              </a:buClr>
            </a:pPr>
            <a:r>
              <a:rPr lang="en-US" sz="2800" kern="0" dirty="0" smtClean="0">
                <a:solidFill>
                  <a:srgbClr val="141E69"/>
                </a:solidFill>
                <a:ea typeface="ＭＳ Ｐゴシック" pitchFamily="34" charset="-128"/>
              </a:rPr>
              <a:t>Aetna-Humana</a:t>
            </a:r>
          </a:p>
          <a:p>
            <a:pPr marL="755650" lvl="1" indent="-457200">
              <a:lnSpc>
                <a:spcPct val="80000"/>
              </a:lnSpc>
              <a:spcBef>
                <a:spcPct val="50000"/>
              </a:spcBef>
              <a:buClr>
                <a:srgbClr val="BE2D19"/>
              </a:buClr>
            </a:pPr>
            <a:r>
              <a:rPr lang="en-US" sz="2400" kern="0" dirty="0" smtClean="0">
                <a:solidFill>
                  <a:srgbClr val="141E69"/>
                </a:solidFill>
                <a:ea typeface="ＭＳ Ｐゴシック" pitchFamily="34" charset="-128"/>
              </a:rPr>
              <a:t>There is also a lot of hospital system expansion, both horizontal (hospital systems combining) and vertical (hospitals acquiring physician practices</a:t>
            </a:r>
            <a:r>
              <a:rPr lang="en-US" sz="2400" kern="0" dirty="0" smtClean="0">
                <a:solidFill>
                  <a:srgbClr val="141E69"/>
                </a:solidFill>
                <a:ea typeface="ＭＳ Ｐゴシック" pitchFamily="34" charset="-128"/>
              </a:rPr>
              <a:t>). The big driver for this? Affordable Care Act innovations like “Accountable Care Organizations” (ACOs). </a:t>
            </a:r>
            <a:endParaRPr lang="en-US" sz="2400" kern="0" dirty="0">
              <a:solidFill>
                <a:srgbClr val="141E69"/>
              </a:solidFill>
              <a:ea typeface="ＭＳ Ｐゴシック" pitchFamily="34" charset="-128"/>
            </a:endParaRPr>
          </a:p>
        </p:txBody>
      </p:sp>
    </p:spTree>
    <p:extLst>
      <p:ext uri="{BB962C8B-B14F-4D97-AF65-F5344CB8AC3E}">
        <p14:creationId xmlns:p14="http://schemas.microsoft.com/office/powerpoint/2010/main" val="132142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1E69"/>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24000" y="1981200"/>
            <a:ext cx="6591300" cy="3216265"/>
          </a:xfrm>
          <a:prstGeom prst="rect">
            <a:avLst/>
          </a:prstGeom>
          <a:noFill/>
          <a:ln w="9525">
            <a:noFill/>
            <a:miter lim="800000"/>
            <a:headEnd/>
            <a:tailEnd/>
          </a:ln>
        </p:spPr>
        <p:txBody>
          <a:bodyPr wrap="square">
            <a:spAutoFit/>
          </a:bodyPr>
          <a:lstStyle/>
          <a:p>
            <a:pPr>
              <a:spcAft>
                <a:spcPts val="600"/>
              </a:spcAft>
            </a:pPr>
            <a:r>
              <a:rPr lang="en-US" sz="5400" dirty="0" smtClean="0">
                <a:solidFill>
                  <a:srgbClr val="BFD1E5"/>
                </a:solidFill>
              </a:rPr>
              <a:t>What does all of this mean for consumers???</a:t>
            </a:r>
          </a:p>
          <a:p>
            <a:pPr marL="571500" indent="-571500">
              <a:spcAft>
                <a:spcPts val="600"/>
              </a:spcAft>
              <a:buFont typeface="Arial" charset="0"/>
              <a:buAutoNum type="arabicPeriod"/>
            </a:pPr>
            <a:endParaRPr lang="en-US" sz="3600" dirty="0">
              <a:solidFill>
                <a:srgbClr val="BFD1E5"/>
              </a:solidFill>
            </a:endParaRPr>
          </a:p>
        </p:txBody>
      </p:sp>
    </p:spTree>
    <p:extLst>
      <p:ext uri="{BB962C8B-B14F-4D97-AF65-F5344CB8AC3E}">
        <p14:creationId xmlns:p14="http://schemas.microsoft.com/office/powerpoint/2010/main" val="28439453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6" descr="CCCurveBkgdLogo.png"/>
          <p:cNvPicPr>
            <a:picLocks noChangeAspect="1"/>
          </p:cNvPicPr>
          <p:nvPr/>
        </p:nvPicPr>
        <p:blipFill>
          <a:blip r:embed="rId3"/>
          <a:srcRect/>
          <a:stretch>
            <a:fillRect/>
          </a:stretch>
        </p:blipFill>
        <p:spPr bwMode="auto">
          <a:xfrm>
            <a:off x="0" y="3990975"/>
            <a:ext cx="9144000" cy="2867025"/>
          </a:xfrm>
          <a:prstGeom prst="rect">
            <a:avLst/>
          </a:prstGeom>
          <a:noFill/>
          <a:ln w="9525">
            <a:noFill/>
            <a:miter lim="800000"/>
            <a:headEnd/>
            <a:tailEnd/>
          </a:ln>
        </p:spPr>
      </p:pic>
      <p:sp>
        <p:nvSpPr>
          <p:cNvPr id="31749" name="Rectangle 13"/>
          <p:cNvSpPr>
            <a:spLocks noGrp="1"/>
          </p:cNvSpPr>
          <p:nvPr>
            <p:ph type="body" idx="4294967295"/>
          </p:nvPr>
        </p:nvSpPr>
        <p:spPr>
          <a:xfrm>
            <a:off x="838200" y="951518"/>
            <a:ext cx="4343400" cy="4419600"/>
          </a:xfrm>
        </p:spPr>
        <p:txBody>
          <a:bodyPr/>
          <a:lstStyle/>
          <a:p>
            <a:pPr marL="0" indent="0">
              <a:lnSpc>
                <a:spcPct val="80000"/>
              </a:lnSpc>
              <a:spcBef>
                <a:spcPct val="50000"/>
              </a:spcBef>
              <a:buClr>
                <a:srgbClr val="BE2D19"/>
              </a:buClr>
              <a:buNone/>
            </a:pPr>
            <a:r>
              <a:rPr lang="en-US" sz="2800" dirty="0" smtClean="0">
                <a:solidFill>
                  <a:srgbClr val="141E69"/>
                </a:solidFill>
                <a:ea typeface="ＭＳ Ｐゴシック" pitchFamily="34" charset="-128"/>
              </a:rPr>
              <a:t>Benefits of Provider </a:t>
            </a:r>
            <a:r>
              <a:rPr lang="en-US" sz="2800" dirty="0">
                <a:solidFill>
                  <a:srgbClr val="141E69"/>
                </a:solidFill>
                <a:ea typeface="ＭＳ Ｐゴシック" pitchFamily="34" charset="-128"/>
              </a:rPr>
              <a:t>C</a:t>
            </a:r>
            <a:r>
              <a:rPr lang="en-US" sz="2800" dirty="0" smtClean="0">
                <a:solidFill>
                  <a:srgbClr val="141E69"/>
                </a:solidFill>
                <a:ea typeface="ＭＳ Ｐゴシック" pitchFamily="34" charset="-128"/>
              </a:rPr>
              <a:t>ompetition</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Lower prices</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More responsive patients</a:t>
            </a:r>
            <a:endParaRPr lang="en-US" sz="2800" dirty="0">
              <a:solidFill>
                <a:srgbClr val="141E69"/>
              </a:solidFill>
              <a:ea typeface="ＭＳ Ｐゴシック" pitchFamily="34" charset="-128"/>
            </a:endParaRPr>
          </a:p>
          <a:p>
            <a:pPr marL="0" indent="0">
              <a:lnSpc>
                <a:spcPct val="80000"/>
              </a:lnSpc>
              <a:spcBef>
                <a:spcPct val="50000"/>
              </a:spcBef>
              <a:buClr>
                <a:srgbClr val="BE2D19"/>
              </a:buClr>
              <a:buNone/>
            </a:pPr>
            <a:r>
              <a:rPr lang="en-US" sz="2800" dirty="0" smtClean="0">
                <a:solidFill>
                  <a:srgbClr val="141E69"/>
                </a:solidFill>
                <a:ea typeface="ＭＳ Ｐゴシック" pitchFamily="34" charset="-128"/>
              </a:rPr>
              <a:t>Benefits of Insurer Competition</a:t>
            </a:r>
            <a:endParaRPr lang="en-US" sz="2800" dirty="0">
              <a:solidFill>
                <a:srgbClr val="141E69"/>
              </a:solidFill>
              <a:ea typeface="ＭＳ Ｐゴシック" pitchFamily="34" charset="-128"/>
            </a:endParaRP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Choices of plans</a:t>
            </a:r>
          </a:p>
          <a:p>
            <a:pPr marL="457200" indent="-457200">
              <a:lnSpc>
                <a:spcPct val="80000"/>
              </a:lnSpc>
              <a:spcBef>
                <a:spcPct val="50000"/>
              </a:spcBef>
              <a:buClr>
                <a:srgbClr val="BE2D19"/>
              </a:buClr>
            </a:pPr>
            <a:r>
              <a:rPr lang="en-US" sz="2800" dirty="0" smtClean="0">
                <a:solidFill>
                  <a:srgbClr val="141E69"/>
                </a:solidFill>
                <a:ea typeface="ＭＳ Ｐゴシック" pitchFamily="34" charset="-128"/>
              </a:rPr>
              <a:t>Lower premiums</a:t>
            </a:r>
            <a:endParaRPr lang="en-US" sz="2800" dirty="0">
              <a:solidFill>
                <a:srgbClr val="141E69"/>
              </a:solidFill>
              <a:ea typeface="ＭＳ Ｐゴシック" pitchFamily="34" charset="-128"/>
            </a:endParaRPr>
          </a:p>
          <a:p>
            <a:pPr marL="0" indent="0">
              <a:lnSpc>
                <a:spcPct val="80000"/>
              </a:lnSpc>
              <a:spcBef>
                <a:spcPct val="50000"/>
              </a:spcBef>
              <a:buClr>
                <a:srgbClr val="BE2D19"/>
              </a:buClr>
              <a:buNone/>
            </a:pPr>
            <a:r>
              <a:rPr lang="en-US" sz="2000" dirty="0" smtClean="0">
                <a:solidFill>
                  <a:srgbClr val="141E69"/>
                </a:solidFill>
                <a:ea typeface="ＭＳ Ｐゴシック" pitchFamily="34" charset="-128"/>
              </a:rPr>
              <a:t>	</a:t>
            </a:r>
          </a:p>
        </p:txBody>
      </p:sp>
      <p:sp>
        <p:nvSpPr>
          <p:cNvPr id="27652" name="Rectangle 12"/>
          <p:cNvSpPr>
            <a:spLocks noGrp="1"/>
          </p:cNvSpPr>
          <p:nvPr>
            <p:ph type="title" idx="4294967295"/>
          </p:nvPr>
        </p:nvSpPr>
        <p:spPr>
          <a:xfrm>
            <a:off x="0" y="0"/>
            <a:ext cx="9144000" cy="685800"/>
          </a:xfrm>
          <a:solidFill>
            <a:srgbClr val="BCD1E3"/>
          </a:solidFill>
        </p:spPr>
        <p:txBody>
          <a:bodyPr/>
          <a:lstStyle/>
          <a:p>
            <a:pPr marL="342900" indent="0" algn="l"/>
            <a:r>
              <a:rPr lang="en-US" sz="2700" b="1" dirty="0" smtClean="0">
                <a:solidFill>
                  <a:srgbClr val="BE2D19"/>
                </a:solidFill>
                <a:ea typeface="ＭＳ Ｐゴシック" pitchFamily="34" charset="-128"/>
              </a:rPr>
              <a:t>Making the Case for Competition </a:t>
            </a:r>
          </a:p>
        </p:txBody>
      </p:sp>
      <p:sp>
        <p:nvSpPr>
          <p:cNvPr id="27653" name="Footer Placeholder 6"/>
          <p:cNvSpPr txBox="1">
            <a:spLocks/>
          </p:cNvSpPr>
          <p:nvPr/>
        </p:nvSpPr>
        <p:spPr bwMode="auto">
          <a:xfrm>
            <a:off x="304800" y="6477000"/>
            <a:ext cx="1484313" cy="296863"/>
          </a:xfrm>
          <a:prstGeom prst="rect">
            <a:avLst/>
          </a:prstGeom>
          <a:noFill/>
          <a:ln w="9525">
            <a:noFill/>
            <a:miter lim="800000"/>
            <a:headEnd/>
            <a:tailEnd/>
          </a:ln>
        </p:spPr>
        <p:txBody>
          <a:bodyPr/>
          <a:lstStyle/>
          <a:p>
            <a:pPr algn="r"/>
            <a:r>
              <a:rPr lang="en-US" sz="800" dirty="0">
                <a:solidFill>
                  <a:srgbClr val="141E69"/>
                </a:solidFill>
                <a:ea typeface="ＭＳ Ｐゴシック" pitchFamily="34" charset="-128"/>
                <a:cs typeface="Arial" charset="0"/>
              </a:rPr>
              <a:t>© </a:t>
            </a:r>
            <a:r>
              <a:rPr lang="en-US" sz="800" dirty="0" smtClean="0">
                <a:solidFill>
                  <a:srgbClr val="141E69"/>
                </a:solidFill>
                <a:ea typeface="ＭＳ Ｐゴシック" pitchFamily="34" charset="-128"/>
                <a:cs typeface="Arial" charset="0"/>
              </a:rPr>
              <a:t>2016</a:t>
            </a:r>
            <a:endParaRPr lang="en-US" sz="800" dirty="0">
              <a:solidFill>
                <a:srgbClr val="141E69"/>
              </a:solidFill>
              <a:ea typeface="ＭＳ Ｐゴシック" pitchFamily="34" charset="-128"/>
              <a:cs typeface="Arial" charset="0"/>
            </a:endParaRPr>
          </a:p>
        </p:txBody>
      </p:sp>
      <p:pic>
        <p:nvPicPr>
          <p:cNvPr id="7170" name="Picture 2" descr="Image result for making the c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013431"/>
            <a:ext cx="4096512" cy="435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31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1E69"/>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066800" y="1447800"/>
            <a:ext cx="7543800" cy="3216265"/>
          </a:xfrm>
          <a:prstGeom prst="rect">
            <a:avLst/>
          </a:prstGeom>
          <a:noFill/>
          <a:ln w="9525">
            <a:noFill/>
            <a:miter lim="800000"/>
            <a:headEnd/>
            <a:tailEnd/>
          </a:ln>
        </p:spPr>
        <p:txBody>
          <a:bodyPr wrap="square">
            <a:spAutoFit/>
          </a:bodyPr>
          <a:lstStyle/>
          <a:p>
            <a:pPr>
              <a:spcAft>
                <a:spcPts val="600"/>
              </a:spcAft>
            </a:pPr>
            <a:r>
              <a:rPr lang="en-US" sz="5400" dirty="0" smtClean="0">
                <a:solidFill>
                  <a:srgbClr val="BFD1E5"/>
                </a:solidFill>
              </a:rPr>
              <a:t>But…competition isn’t always enough to protect </a:t>
            </a:r>
            <a:r>
              <a:rPr lang="en-US" sz="5400" dirty="0" smtClean="0">
                <a:solidFill>
                  <a:srgbClr val="BFD1E5"/>
                </a:solidFill>
              </a:rPr>
              <a:t>us. </a:t>
            </a:r>
            <a:endParaRPr lang="en-US" sz="5400" dirty="0" smtClean="0">
              <a:solidFill>
                <a:srgbClr val="BFD1E5"/>
              </a:solidFill>
            </a:endParaRPr>
          </a:p>
          <a:p>
            <a:pPr marL="571500" indent="-571500">
              <a:spcAft>
                <a:spcPts val="600"/>
              </a:spcAft>
              <a:buFont typeface="Arial" charset="0"/>
              <a:buAutoNum type="arabicPeriod"/>
            </a:pPr>
            <a:endParaRPr lang="en-US" sz="3600" dirty="0">
              <a:solidFill>
                <a:srgbClr val="BFD1E5"/>
              </a:solidFill>
            </a:endParaRPr>
          </a:p>
        </p:txBody>
      </p:sp>
    </p:spTree>
    <p:extLst>
      <p:ext uri="{BB962C8B-B14F-4D97-AF65-F5344CB8AC3E}">
        <p14:creationId xmlns:p14="http://schemas.microsoft.com/office/powerpoint/2010/main" val="3834449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2936</TotalTime>
  <Words>2140</Words>
  <Application>Microsoft Office PowerPoint</Application>
  <PresentationFormat>On-screen Show (4:3)</PresentationFormat>
  <Paragraphs>219</Paragraphs>
  <Slides>40</Slides>
  <Notes>40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Title &amp; Bullets</vt:lpstr>
      <vt:lpstr>1_Title &amp; Bullets</vt:lpstr>
      <vt:lpstr>Custom Design</vt:lpstr>
      <vt:lpstr>1_Office Theme</vt:lpstr>
      <vt:lpstr>  </vt:lpstr>
      <vt:lpstr>Agenda</vt:lpstr>
      <vt:lpstr>Who We Are</vt:lpstr>
      <vt:lpstr>PowerPoint Presentation</vt:lpstr>
      <vt:lpstr>Market Concentration </vt:lpstr>
      <vt:lpstr>Recent Merger Activity</vt:lpstr>
      <vt:lpstr>PowerPoint Presentation</vt:lpstr>
      <vt:lpstr>Making the Case for Competition </vt:lpstr>
      <vt:lpstr>PowerPoint Presentation</vt:lpstr>
      <vt:lpstr>Problems With Provider Competition</vt:lpstr>
      <vt:lpstr>Problems With Insurer Competition</vt:lpstr>
      <vt:lpstr>What We Know And What We Don’t Know</vt:lpstr>
      <vt:lpstr>Insurer Market Concentration</vt:lpstr>
      <vt:lpstr>PowerPoint Presentation</vt:lpstr>
      <vt:lpstr>How Should Advocates Respond?</vt:lpstr>
      <vt:lpstr>What Will Happen?</vt:lpstr>
      <vt:lpstr>Most Of The Damage Has Already Been Done</vt:lpstr>
      <vt:lpstr>A Final Dilemma: Political Power</vt:lpstr>
      <vt:lpstr>The Good Old Revolving Door…</vt:lpstr>
      <vt:lpstr>PowerPoint Presentation</vt:lpstr>
      <vt:lpstr>PowerPoint Presentation</vt:lpstr>
      <vt:lpstr>In the Short Run…</vt:lpstr>
      <vt:lpstr>Build a Strategy (Consumers Union)  </vt:lpstr>
      <vt:lpstr>Six Specific Activities (Consumers Union) </vt:lpstr>
      <vt:lpstr>Concessions (from Consumers Union) </vt:lpstr>
      <vt:lpstr>PowerPoint Presentation</vt:lpstr>
      <vt:lpstr>Hospital Billing &amp; Financial Assistance</vt:lpstr>
      <vt:lpstr>PowerPoint Presentation</vt:lpstr>
      <vt:lpstr>PowerPoint Presentation</vt:lpstr>
      <vt:lpstr>PowerPoint Presentation</vt:lpstr>
      <vt:lpstr>What’s the Problem?</vt:lpstr>
      <vt:lpstr>PowerPoint Presentation</vt:lpstr>
      <vt:lpstr>PowerPoint Presentation</vt:lpstr>
      <vt:lpstr>So, how are hospitals doing?</vt:lpstr>
      <vt:lpstr>And how are New Jersey hospitals doing?</vt:lpstr>
      <vt:lpstr>PowerPoint Presentation</vt:lpstr>
      <vt:lpstr>What the Hospital Community Benefit Process Looks Like</vt:lpstr>
      <vt:lpstr>Resources</vt:lpstr>
      <vt:lpstr>Questions? jcurtis@communitycatalyst.org 617-275-2859</vt:lpstr>
      <vt:lpstr>Thank You</vt:lpstr>
    </vt:vector>
  </TitlesOfParts>
  <Company>Community Catalyst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the Rubber Meets the Road:    Strategies for Successful State Implementation of the Affordable Care Act</dc:title>
  <dc:creator>Susan Sherry</dc:creator>
  <cp:lastModifiedBy>Jessica Curtis</cp:lastModifiedBy>
  <cp:revision>170</cp:revision>
  <dcterms:created xsi:type="dcterms:W3CDTF">2011-05-25T19:03:25Z</dcterms:created>
  <dcterms:modified xsi:type="dcterms:W3CDTF">2016-10-04T05:34:04Z</dcterms:modified>
</cp:coreProperties>
</file>